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388" r:id="rId4"/>
    <p:sldId id="257" r:id="rId5"/>
    <p:sldId id="398" r:id="rId6"/>
    <p:sldId id="423" r:id="rId7"/>
    <p:sldId id="426" r:id="rId8"/>
    <p:sldId id="420" r:id="rId9"/>
    <p:sldId id="258" r:id="rId10"/>
    <p:sldId id="260" r:id="rId11"/>
    <p:sldId id="424" r:id="rId12"/>
    <p:sldId id="425" r:id="rId13"/>
    <p:sldId id="427" r:id="rId1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2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7BCEB-BE26-4B96-A2E3-FCCA77C67E7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EBA10-294C-496A-836C-4CA0F12AF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226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BFE32-1723-4906-BE11-31D0546E24B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955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2815F24D-9450-44F6-A068-EB3F12C772BE}" type="slidenum">
              <a:rPr lang="ru-RU" altLang="ru-RU">
                <a:solidFill>
                  <a:prstClr val="black"/>
                </a:solidFill>
                <a:latin typeface="Arial" charset="0"/>
              </a:rPr>
              <a:pPr/>
              <a:t>8</a:t>
            </a:fld>
            <a:endParaRPr lang="ru-RU" altLang="ru-RU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790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809625" y="1571625"/>
            <a:ext cx="10572750" cy="2200275"/>
          </a:xfrm>
        </p:spPr>
        <p:txBody>
          <a:bodyPr anchor="b"/>
          <a:lstStyle>
            <a:lvl1pPr algn="l">
              <a:defRPr sz="6000"/>
            </a:lvl1pPr>
          </a:lstStyle>
          <a:p>
            <a:pPr>
              <a:defRPr/>
            </a:pPr>
            <a:r>
              <a:rPr lang="ru-RU"/>
              <a:t>Образец заголовка </a:t>
            </a: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691978" y="3959332"/>
            <a:ext cx="10808043" cy="1935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809625" y="4384632"/>
            <a:ext cx="5451132" cy="1085292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32323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 dirty="0"/>
              <a:t>подготовил:</a:t>
            </a:r>
            <a:endParaRPr dirty="0"/>
          </a:p>
          <a:p>
            <a:pPr>
              <a:defRPr/>
            </a:pP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3535" y="4316890"/>
            <a:ext cx="1618840" cy="11747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2590" y="4316890"/>
            <a:ext cx="1470327" cy="10723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4360" y="4288058"/>
            <a:ext cx="1549390" cy="11300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 bwMode="auto">
          <a:xfrm>
            <a:off x="847725" y="1620185"/>
            <a:ext cx="6143625" cy="33242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847725" y="5144435"/>
            <a:ext cx="6143625" cy="91472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</a:lstStyle>
          <a:p>
            <a:pPr lvl="0">
              <a:defRPr/>
            </a:pPr>
            <a:r>
              <a:rPr lang="ru-RU" dirty="0"/>
              <a:t>подпись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7296149" y="1620185"/>
            <a:ext cx="4067175" cy="8477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296149" y="2620311"/>
            <a:ext cx="4067175" cy="343884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ru-RU" dirty="0"/>
            </a:lvl1pPr>
          </a:lstStyle>
          <a:p>
            <a:pPr lvl="0">
              <a:defRPr/>
            </a:pPr>
            <a:r>
              <a:rPr lang="ru-RU" dirty="0"/>
              <a:t>Текст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Два объекта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488293"/>
            <a:ext cx="10515600" cy="966787"/>
          </a:xfrm>
        </p:spPr>
        <p:txBody>
          <a:bodyPr anchor="b"/>
          <a:lstStyle/>
          <a:p>
            <a:pPr>
              <a:defRPr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 bwMode="auto">
          <a:xfrm>
            <a:off x="838200" y="2609069"/>
            <a:ext cx="5181600" cy="34500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ru-RU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Текст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 bwMode="auto">
          <a:xfrm>
            <a:off x="6172200" y="2609069"/>
            <a:ext cx="5181600" cy="34500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ru-RU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 dirty="0"/>
              <a:t>Содержимое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равнение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90575" y="2371725"/>
            <a:ext cx="10668000" cy="22193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раздела презентации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5" name="Объект 14"/>
          <p:cNvSpPr>
            <a:spLocks noGrp="1"/>
          </p:cNvSpPr>
          <p:nvPr>
            <p:ph sz="quarter" idx="13" hasCustomPrompt="1"/>
          </p:nvPr>
        </p:nvSpPr>
        <p:spPr bwMode="auto">
          <a:xfrm>
            <a:off x="6467475" y="3609973"/>
            <a:ext cx="5086349" cy="244918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Текст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657225" y="1527349"/>
            <a:ext cx="10896599" cy="1415876"/>
          </a:xfrm>
        </p:spPr>
        <p:txBody>
          <a:bodyPr anchor="ctr"/>
          <a:lstStyle>
            <a:lvl1pPr algn="l">
              <a:defRPr sz="6000"/>
            </a:lvl1pPr>
          </a:lstStyle>
          <a:p>
            <a:pPr>
              <a:defRPr/>
            </a:pPr>
            <a:r>
              <a:rPr lang="ru-RU" dirty="0"/>
              <a:t>Образец заголовка </a:t>
            </a:r>
          </a:p>
        </p:txBody>
      </p:sp>
      <p:sp>
        <p:nvSpPr>
          <p:cNvPr id="16" name="Объект 14"/>
          <p:cNvSpPr>
            <a:spLocks noGrp="1"/>
          </p:cNvSpPr>
          <p:nvPr>
            <p:ph sz="quarter" idx="14" hasCustomPrompt="1"/>
          </p:nvPr>
        </p:nvSpPr>
        <p:spPr bwMode="auto">
          <a:xfrm>
            <a:off x="657225" y="3609973"/>
            <a:ext cx="5086349" cy="2449183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Текст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устой слайд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Объект 5"/>
          <p:cNvSpPr>
            <a:spLocks noGrp="1"/>
          </p:cNvSpPr>
          <p:nvPr>
            <p:ph sz="quarter" idx="11" hasCustomPrompt="1"/>
          </p:nvPr>
        </p:nvSpPr>
        <p:spPr bwMode="auto">
          <a:xfrm>
            <a:off x="7343775" y="1558106"/>
            <a:ext cx="4000500" cy="4531194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 dirty="0"/>
              <a:t>Содержимое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0" hasCustomPrompt="1"/>
          </p:nvPr>
        </p:nvSpPr>
        <p:spPr bwMode="auto">
          <a:xfrm>
            <a:off x="800100" y="2548705"/>
            <a:ext cx="5438774" cy="354059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Текст</a:t>
            </a:r>
          </a:p>
        </p:txBody>
      </p:sp>
      <p:sp>
        <p:nvSpPr>
          <p:cNvPr id="10" name="Текст 1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00100" y="1558106"/>
            <a:ext cx="5438774" cy="847725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latin typeface="+mj-lt"/>
              </a:defRPr>
            </a:lvl1pPr>
          </a:lstStyle>
          <a:p>
            <a:pPr lvl="0">
              <a:defRPr/>
            </a:pPr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7D92-A7A1-4246-88BA-D99AEC1FFB73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3D07-53A4-4204-8FA3-6E53FD2AAA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754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7D92-A7A1-4246-88BA-D99AEC1FFB73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43D07-53A4-4204-8FA3-6E53FD2AAA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45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3000375"/>
            <a:ext cx="10515600" cy="166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Текст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>
        <a:lnSpc>
          <a:spcPct val="90000"/>
        </a:lnSpc>
        <a:spcBef>
          <a:spcPts val="1000"/>
        </a:spcBef>
        <a:buFont typeface="Arial"/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7853/1994-5639-2016-5-139-15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809625" y="603315"/>
            <a:ext cx="10572750" cy="316858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b="0" i="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"Тьюторская позиция в создании мотивирующей образовательной среды для учащихся с признаками одаренности</a:t>
            </a:r>
            <a:r>
              <a:rPr lang="ru-RU" sz="3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“</a:t>
            </a:r>
            <a:br>
              <a:rPr lang="en-US" sz="3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br>
              <a:rPr lang="en-US" sz="32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443061" y="4384633"/>
            <a:ext cx="5938886" cy="136571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900" dirty="0"/>
              <a:t>Олефир Людмила Николаевна, </a:t>
            </a:r>
            <a:endParaRPr lang="en-US" sz="1900" dirty="0"/>
          </a:p>
          <a:p>
            <a:pPr>
              <a:defRPr/>
            </a:pPr>
            <a:r>
              <a:rPr lang="ru-RU" sz="1900" dirty="0"/>
              <a:t>методист ИМЦ Московского района Санкт-Петербурга, федеральный эксперт, сертифицированный тьютор Межрегиональной </a:t>
            </a:r>
            <a:r>
              <a:rPr lang="ru-RU" sz="1900" dirty="0" err="1"/>
              <a:t>тьюторской</a:t>
            </a:r>
            <a:r>
              <a:rPr lang="ru-RU" sz="1900" dirty="0"/>
              <a:t> ассоциации</a:t>
            </a:r>
            <a:endParaRPr lang="en-US" sz="1900" dirty="0"/>
          </a:p>
          <a:p>
            <a:pPr>
              <a:defRPr/>
            </a:pPr>
            <a:endParaRPr lang="ru-RU" sz="1900" dirty="0"/>
          </a:p>
          <a:p>
            <a:pPr>
              <a:defRPr/>
            </a:pPr>
            <a:r>
              <a:rPr lang="en-US" sz="1900" b="1" dirty="0">
                <a:solidFill>
                  <a:srgbClr val="FF0000"/>
                </a:solidFill>
              </a:rPr>
              <a:t>olephir_l@mail.ru</a:t>
            </a:r>
            <a:endParaRPr lang="ru-RU" sz="19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F42054E-2062-248C-6227-429607E0381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43060" y="499622"/>
            <a:ext cx="6229939" cy="587289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1"/>
          </p:nvPr>
        </p:nvSpPr>
        <p:spPr bwMode="auto">
          <a:xfrm>
            <a:off x="6908670" y="1376313"/>
            <a:ext cx="4969104" cy="5081048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Цели реализации ФОП ООО</a:t>
            </a:r>
          </a:p>
          <a:p>
            <a:pPr>
              <a:defRPr/>
            </a:pPr>
            <a:r>
              <a:rPr lang="ru-RU" sz="2100" dirty="0"/>
              <a:t>3. Организация деятельности педагогического коллектива </a:t>
            </a:r>
            <a:r>
              <a:rPr lang="ru-RU" sz="2100" b="1" dirty="0">
                <a:solidFill>
                  <a:srgbClr val="FF0000"/>
                </a:solidFill>
              </a:rPr>
              <a:t>по созданию индивидуальных программ и учебных планов для одарённых, успешных обучающихся и</a:t>
            </a:r>
            <a:r>
              <a:rPr lang="ru-RU" sz="2100" dirty="0"/>
              <a:t> (или) для обучающихся социальных групп, нуждающихся в особом внимании и поддержке.</a:t>
            </a:r>
          </a:p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Цели реализации ФОП СОО</a:t>
            </a:r>
          </a:p>
          <a:p>
            <a:pPr>
              <a:defRPr/>
            </a:pPr>
            <a:r>
              <a:rPr lang="ru-RU" sz="2100" dirty="0"/>
              <a:t>5. Формирование навыков самостоятельной учебной деятельности обучающихся на основе индивидуализации и профессиональной ориентации содержания среднего общего образования.,</a:t>
            </a:r>
          </a:p>
          <a:p>
            <a:pPr>
              <a:defRPr/>
            </a:pPr>
            <a:r>
              <a:rPr lang="ru-RU" sz="2100" dirty="0"/>
              <a:t>6. Подготовка обучающегося к жизни в обществе, самостоятельному жизненному выбору, продолжению образования и началу профессиональной деятельности.</a:t>
            </a:r>
          </a:p>
          <a:p>
            <a:pPr>
              <a:defRPr/>
            </a:pPr>
            <a:r>
              <a:rPr lang="ru-RU" sz="2100" dirty="0"/>
              <a:t>7. Организация деятельности педагогического коллектива по созданию индивидуальных программ и учебных планов для одарённых, успешных обучающихся и (или) для обучающихся социальных групп, нуждающихся в особом внимании и поддержке. </a:t>
            </a:r>
          </a:p>
          <a:p>
            <a:pPr>
              <a:defRPr/>
            </a:pPr>
            <a:r>
              <a:rPr lang="ru-RU" sz="2100" b="1" dirty="0">
                <a:solidFill>
                  <a:srgbClr val="FF0000"/>
                </a:solidFill>
              </a:rPr>
              <a:t>Принцип индивидуализации обучения: ФОП ООО, ФОП СОО предусматривают возможность и механизмы разработки индивидуальных программ и учебных планов для обучения детей с особыми способностями, потребностями и интересами с учетом мнения родителей (законных представителей) обучающегося.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 bwMode="auto">
          <a:xfrm flipH="1" flipV="1">
            <a:off x="716437" y="1451728"/>
            <a:ext cx="83663" cy="106378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endParaRPr lang="ru-RU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/>
          <p:cNvCxnSpPr/>
          <p:nvPr/>
        </p:nvCxnSpPr>
        <p:spPr>
          <a:xfrm>
            <a:off x="6096000" y="1534717"/>
            <a:ext cx="0" cy="3574256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>
            <a:cxnSpLocks/>
          </p:cNvCxnSpPr>
          <p:nvPr/>
        </p:nvCxnSpPr>
        <p:spPr>
          <a:xfrm rot="5400000">
            <a:off x="6096000" y="1641476"/>
            <a:ext cx="0" cy="3575050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3893272" y="4055271"/>
            <a:ext cx="1770931" cy="117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1500" dirty="0">
                <a:solidFill>
                  <a:srgbClr val="FF0000"/>
                </a:solidFill>
              </a:rPr>
              <a:t>Учитель,</a:t>
            </a:r>
          </a:p>
          <a:p>
            <a:r>
              <a:rPr lang="ru-RU" altLang="ru-RU" sz="1500" dirty="0">
                <a:solidFill>
                  <a:srgbClr val="FF0000"/>
                </a:solidFill>
              </a:rPr>
              <a:t>Преподаватель,</a:t>
            </a:r>
          </a:p>
          <a:p>
            <a:r>
              <a:rPr lang="ru-RU" altLang="ru-RU" sz="1350" dirty="0">
                <a:solidFill>
                  <a:srgbClr val="FF0000"/>
                </a:solidFill>
              </a:rPr>
              <a:t>Педагог дополнительного образования</a:t>
            </a:r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4799014" y="2394348"/>
            <a:ext cx="122180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1500" dirty="0">
                <a:solidFill>
                  <a:srgbClr val="FF0000"/>
                </a:solidFill>
              </a:rPr>
              <a:t>Психолог,</a:t>
            </a:r>
          </a:p>
          <a:p>
            <a:r>
              <a:rPr lang="ru-RU" altLang="ru-RU" sz="1500" dirty="0">
                <a:solidFill>
                  <a:srgbClr val="FF0000"/>
                </a:solidFill>
              </a:rPr>
              <a:t>дефектолог</a:t>
            </a: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6586540" y="4055269"/>
            <a:ext cx="115768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1500" dirty="0">
                <a:solidFill>
                  <a:srgbClr val="FF0000"/>
                </a:solidFill>
              </a:rPr>
              <a:t>Репетитор,</a:t>
            </a:r>
          </a:p>
          <a:p>
            <a:r>
              <a:rPr lang="ru-RU" altLang="ru-RU" sz="1500" dirty="0">
                <a:solidFill>
                  <a:srgbClr val="FF0000"/>
                </a:solidFill>
              </a:rPr>
              <a:t>Коуч</a:t>
            </a:r>
          </a:p>
        </p:txBody>
      </p:sp>
      <p:sp>
        <p:nvSpPr>
          <p:cNvPr id="17415" name="TextBox 7"/>
          <p:cNvSpPr txBox="1">
            <a:spLocks noChangeArrowheads="1"/>
          </p:cNvSpPr>
          <p:nvPr/>
        </p:nvSpPr>
        <p:spPr bwMode="auto">
          <a:xfrm>
            <a:off x="6600827" y="2365774"/>
            <a:ext cx="83869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1500">
                <a:solidFill>
                  <a:srgbClr val="FF0000"/>
                </a:solidFill>
              </a:rPr>
              <a:t>Тьютор</a:t>
            </a:r>
          </a:p>
        </p:txBody>
      </p:sp>
      <p:sp>
        <p:nvSpPr>
          <p:cNvPr id="17416" name="TextBox 8"/>
          <p:cNvSpPr txBox="1">
            <a:spLocks noChangeArrowheads="1"/>
          </p:cNvSpPr>
          <p:nvPr/>
        </p:nvSpPr>
        <p:spPr bwMode="auto">
          <a:xfrm>
            <a:off x="5225443" y="1083469"/>
            <a:ext cx="171034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1350" b="1" dirty="0"/>
              <a:t>Сопровождение</a:t>
            </a:r>
          </a:p>
        </p:txBody>
      </p:sp>
      <p:sp>
        <p:nvSpPr>
          <p:cNvPr id="17417" name="TextBox 9"/>
          <p:cNvSpPr txBox="1">
            <a:spLocks noChangeArrowheads="1"/>
          </p:cNvSpPr>
          <p:nvPr/>
        </p:nvSpPr>
        <p:spPr bwMode="auto">
          <a:xfrm>
            <a:off x="5605464" y="5225654"/>
            <a:ext cx="146130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1350" dirty="0"/>
              <a:t> </a:t>
            </a:r>
            <a:r>
              <a:rPr lang="ru-RU" altLang="ru-RU" sz="1350" b="1" dirty="0"/>
              <a:t>Обучение</a:t>
            </a:r>
          </a:p>
        </p:txBody>
      </p:sp>
      <p:sp>
        <p:nvSpPr>
          <p:cNvPr id="17418" name="TextBox 10"/>
          <p:cNvSpPr txBox="1">
            <a:spLocks noChangeArrowheads="1"/>
          </p:cNvSpPr>
          <p:nvPr/>
        </p:nvSpPr>
        <p:spPr bwMode="auto">
          <a:xfrm>
            <a:off x="2059489" y="3239693"/>
            <a:ext cx="224898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1350" b="1" dirty="0"/>
              <a:t>Общеобразовательная</a:t>
            </a:r>
          </a:p>
          <a:p>
            <a:r>
              <a:rPr lang="ru-RU" altLang="ru-RU" sz="1350" b="1" dirty="0"/>
              <a:t> программа</a:t>
            </a:r>
          </a:p>
        </p:txBody>
      </p:sp>
      <p:sp>
        <p:nvSpPr>
          <p:cNvPr id="17419" name="TextBox 11"/>
          <p:cNvSpPr txBox="1">
            <a:spLocks noChangeArrowheads="1"/>
          </p:cNvSpPr>
          <p:nvPr/>
        </p:nvSpPr>
        <p:spPr bwMode="auto">
          <a:xfrm>
            <a:off x="7953377" y="3290889"/>
            <a:ext cx="254239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1350" b="1"/>
              <a:t>Индивидуальный </a:t>
            </a:r>
          </a:p>
          <a:p>
            <a:r>
              <a:rPr lang="ru-RU" altLang="ru-RU" sz="1350" b="1"/>
              <a:t> образовательный запрос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953377" y="857251"/>
            <a:ext cx="2714625" cy="6774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i="1" dirty="0">
                <a:solidFill>
                  <a:schemeClr val="accent1">
                    <a:lumMod val="75000"/>
                  </a:schemeClr>
                </a:solidFill>
              </a:rPr>
              <a:t>Педагогические позиции в системе </a:t>
            </a:r>
            <a:r>
              <a:rPr lang="ru-RU" sz="1600" b="1" i="1" dirty="0" err="1">
                <a:solidFill>
                  <a:schemeClr val="accent1">
                    <a:lumMod val="75000"/>
                  </a:schemeClr>
                </a:solidFill>
              </a:rPr>
              <a:t>образования</a:t>
            </a:r>
            <a:r>
              <a:rPr lang="ru-RU" sz="1600" b="1" dirty="0" err="1"/>
              <a:t>е</a:t>
            </a:r>
            <a:r>
              <a:rPr lang="ru-RU" sz="1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639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0EF7F3-CAD0-C7ED-B2A7-DB33B4AAB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77" y="1319752"/>
            <a:ext cx="11481847" cy="54581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7119" t="24811" r="22518" b="7268"/>
          <a:stretch/>
        </p:blipFill>
        <p:spPr>
          <a:xfrm>
            <a:off x="131975" y="0"/>
            <a:ext cx="11736371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2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A2800B-39B5-CFC7-4B18-FE036DE58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40" y="2465647"/>
            <a:ext cx="10821971" cy="40577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0690B6-73DC-29EB-DBF4-2DAA86EFC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40" y="1468851"/>
            <a:ext cx="10312924" cy="99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33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3E40D0-8168-A1D0-71F9-26C679638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21" y="1404594"/>
            <a:ext cx="11095348" cy="545340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A1E7A-8E5D-AB11-B1FC-C572B7AC0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7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8832914" y="857839"/>
            <a:ext cx="2831184" cy="2366831"/>
          </a:xfrm>
        </p:spPr>
        <p:txBody>
          <a:bodyPr>
            <a:noAutofit/>
          </a:bodyPr>
          <a:lstStyle/>
          <a:p>
            <a:r>
              <a:rPr lang="ru-RU" sz="1400" dirty="0"/>
              <a:t>Игнатьева Г.А., </a:t>
            </a:r>
            <a:r>
              <a:rPr lang="ru-RU" sz="1400" dirty="0" err="1"/>
              <a:t>Тулупова</a:t>
            </a:r>
            <a:r>
              <a:rPr lang="ru-RU" sz="1400" dirty="0"/>
              <a:t> О.В., </a:t>
            </a:r>
            <a:r>
              <a:rPr lang="ru-RU" sz="1400" dirty="0" err="1"/>
              <a:t>Мольков</a:t>
            </a:r>
            <a:r>
              <a:rPr lang="ru-RU" sz="1400" dirty="0"/>
              <a:t> А.С. ОБРАЗОВАТЕЛЬНЫЙ КОВОРКИНГ КАК НОВЫЙ ФОРМАТ ОРГАНИЗАЦИИ ОБРАЗОВАТЕЛЬНОГО ПРОСТРАНСТВА ДОПОЛНИТЕЛЬНОГО ПРОФЕССИОНАЛЬНОГО ОБРАЗОВАНИЯ. </a:t>
            </a:r>
            <a:r>
              <a:rPr lang="ru-RU" sz="1400" i="1" dirty="0"/>
              <a:t>Образование и наука</a:t>
            </a:r>
            <a:r>
              <a:rPr lang="ru-RU" sz="1400" dirty="0"/>
              <a:t>. 2016;(5):139-157. </a:t>
            </a:r>
            <a:r>
              <a:rPr lang="ru-RU" sz="1400" dirty="0">
                <a:hlinkClick r:id="rId3"/>
              </a:rPr>
              <a:t>https://doi.org/10.17853/1994-5639-2016-5-139-157</a:t>
            </a:r>
            <a:endParaRPr lang="ru-RU" altLang="ru-RU" sz="1400" dirty="0"/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8832914" y="3385543"/>
            <a:ext cx="2831184" cy="2789014"/>
          </a:xfrm>
        </p:spPr>
        <p:txBody>
          <a:bodyPr>
            <a:normAutofit/>
          </a:bodyPr>
          <a:lstStyle/>
          <a:p>
            <a:r>
              <a:rPr lang="ru-RU" altLang="ru-RU" sz="1500" dirty="0"/>
              <a:t> </a:t>
            </a:r>
            <a:r>
              <a:rPr lang="ru-RU" altLang="ru-RU" sz="1600" dirty="0" err="1"/>
              <a:t>Лужецкая</a:t>
            </a:r>
            <a:r>
              <a:rPr lang="ru-RU" altLang="ru-RU" sz="1600" dirty="0"/>
              <a:t> И.Г., </a:t>
            </a:r>
            <a:r>
              <a:rPr lang="ru-RU" altLang="ru-RU" sz="1600" dirty="0" err="1"/>
              <a:t>Матина</a:t>
            </a:r>
            <a:r>
              <a:rPr lang="ru-RU" altLang="ru-RU" sz="1600" dirty="0"/>
              <a:t> Г.О., </a:t>
            </a:r>
            <a:r>
              <a:rPr lang="ru-RU" altLang="ru-RU" sz="1600" dirty="0" err="1"/>
              <a:t>Олефир</a:t>
            </a:r>
            <a:r>
              <a:rPr lang="ru-RU" altLang="ru-RU" sz="1600" dirty="0"/>
              <a:t> Л.Н..</a:t>
            </a:r>
          </a:p>
          <a:p>
            <a:r>
              <a:rPr lang="ru-RU" altLang="ru-RU" sz="1600" dirty="0"/>
              <a:t>«Образовательный </a:t>
            </a:r>
            <a:r>
              <a:rPr lang="ru-RU" altLang="ru-RU" sz="1600" dirty="0" err="1"/>
              <a:t>коворкинг</a:t>
            </a:r>
            <a:r>
              <a:rPr lang="ru-RU" altLang="ru-RU" sz="1600" dirty="0"/>
              <a:t> в контексте сетевых организационных решений и управления процессами  развития образовательной сети»/</a:t>
            </a:r>
          </a:p>
          <a:p>
            <a:r>
              <a:rPr lang="ru-RU" altLang="ru-RU" sz="1600" dirty="0"/>
              <a:t> Академический вестник СПб АППО 2019, выпуск 1(43)</a:t>
            </a:r>
          </a:p>
        </p:txBody>
      </p:sp>
      <p:pic>
        <p:nvPicPr>
          <p:cNvPr id="22532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0" t="16273" r="21440" b="12851"/>
          <a:stretch>
            <a:fillRect/>
          </a:stretch>
        </p:blipFill>
        <p:spPr bwMode="auto">
          <a:xfrm>
            <a:off x="188536" y="75414"/>
            <a:ext cx="8352150" cy="678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236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 bwMode="auto">
          <a:xfrm flipV="1">
            <a:off x="5703216" y="5742338"/>
            <a:ext cx="622170" cy="45719"/>
          </a:xfrm>
        </p:spPr>
        <p:txBody>
          <a:bodyPr>
            <a:normAutofit fontScale="25000" lnSpcReduction="20000"/>
          </a:bodyPr>
          <a:lstStyle/>
          <a:p>
            <a:endParaRPr lang="ru-RU" sz="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 bwMode="auto">
          <a:xfrm flipV="1">
            <a:off x="847726" y="2121032"/>
            <a:ext cx="4157907" cy="47133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endParaRPr lang="ru-RU" sz="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41C162-A20D-67A4-8EB0-5F2E979D8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228" y="1488021"/>
            <a:ext cx="5344998" cy="4893926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 bwMode="auto">
          <a:xfrm>
            <a:off x="7107810" y="3742442"/>
            <a:ext cx="4647415" cy="2316716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 bwMode="auto">
          <a:xfrm flipV="1">
            <a:off x="7296149" y="2467910"/>
            <a:ext cx="4067175" cy="228156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7485FB-8BAD-9061-BE90-B80057ECFAC0}"/>
              </a:ext>
            </a:extLst>
          </p:cNvPr>
          <p:cNvSpPr txBox="1"/>
          <p:nvPr/>
        </p:nvSpPr>
        <p:spPr>
          <a:xfrm>
            <a:off x="436775" y="1348035"/>
            <a:ext cx="6162673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способность к самоорганизации и самообразованию;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готовность к выявлению индивидуальных особенностей, интересов, способностей, проблем, затруднений обучающихся в процессе  разработки и реализации ими индивидуальных образовательных маршрутов, учебных планов, проектов;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готовность к проектированию открытой, вариативной образовательной среды, в т.ч. цифровой,  с целью повышения доступности образовательных ресурсов для освоения обучающимися индивидуальных образовательных маршрутов, учебных планов, проектов;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/>
              <a:t>способность разрабатывать и подбирать методические средства для разработки и реализации индивидуальных форматов образования.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5D6A9E-67FC-E1F9-2B9B-B104F8FA99AD}"/>
              </a:ext>
            </a:extLst>
          </p:cNvPr>
          <p:cNvSpPr txBox="1"/>
          <p:nvPr/>
        </p:nvSpPr>
        <p:spPr>
          <a:xfrm>
            <a:off x="1216057" y="395926"/>
            <a:ext cx="51093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Компетенции тьютора</a:t>
            </a:r>
            <a:r>
              <a:rPr lang="ru-RU" sz="2000" b="1" dirty="0"/>
              <a:t>, </a:t>
            </a:r>
            <a:br>
              <a:rPr lang="ru-RU" sz="2000" b="1" dirty="0"/>
            </a:br>
            <a:r>
              <a:rPr lang="ru-RU" sz="2000" b="1" dirty="0"/>
              <a:t>в соответствии с </a:t>
            </a:r>
            <a:r>
              <a:rPr lang="ru-RU" sz="2000" b="1" dirty="0" err="1"/>
              <a:t>профстандартом</a:t>
            </a:r>
            <a:br>
              <a:rPr lang="ru-RU" sz="2000" b="1" dirty="0"/>
            </a:br>
            <a:r>
              <a:rPr lang="ru-RU" sz="2000" b="1" dirty="0"/>
              <a:t>  (пример чек-листа)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AC12C8-DAE2-3B21-8DC2-72F624470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69" y="1395166"/>
            <a:ext cx="10779256" cy="54628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ru-RU" sz="6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CC9952-36AB-53CB-3989-7872E6350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94" y="1522152"/>
            <a:ext cx="11519553" cy="51331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9B79C0-B903-AACD-DDA7-A65483898C87}"/>
              </a:ext>
            </a:extLst>
          </p:cNvPr>
          <p:cNvSpPr txBox="1"/>
          <p:nvPr/>
        </p:nvSpPr>
        <p:spPr>
          <a:xfrm>
            <a:off x="4091233" y="791850"/>
            <a:ext cx="7711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Учебно-методические пособия к  ППК на сайте ИМЦ Московского района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0F804A-6A64-CD71-8B2C-4547C33FB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4682" y="3214540"/>
            <a:ext cx="2827124" cy="264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68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F2651C-E6AC-A2E6-40EE-A657A85D9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A74E37-0340-6B21-C361-8954AD1B0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961" y="1517714"/>
            <a:ext cx="10177806" cy="534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49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582D04-C5DC-08F0-B548-DAD0ED155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4" y="1404594"/>
            <a:ext cx="10725151" cy="535442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763E88-8FEA-A71F-1191-B6E0363D9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1425" y="2371725"/>
            <a:ext cx="57150" cy="2219325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ACB7B7-2A5A-D4C1-C330-B5CDD224A669}"/>
              </a:ext>
            </a:extLst>
          </p:cNvPr>
          <p:cNvSpPr txBox="1"/>
          <p:nvPr/>
        </p:nvSpPr>
        <p:spPr>
          <a:xfrm>
            <a:off x="5024487" y="461914"/>
            <a:ext cx="6561054" cy="45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 </a:t>
            </a:r>
            <a:r>
              <a:rPr lang="ru-RU" sz="1800" dirty="0" err="1"/>
              <a:t>Тьюторские</a:t>
            </a:r>
            <a:r>
              <a:rPr lang="ru-RU" sz="1800" dirty="0"/>
              <a:t>  компетенции - «</a:t>
            </a:r>
            <a:r>
              <a:rPr lang="ru-RU" sz="2325" dirty="0">
                <a:solidFill>
                  <a:srgbClr val="C00000"/>
                </a:solidFill>
              </a:rPr>
              <a:t>Бронежилет для педагога»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4391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Muller bold"/>
        <a:ea typeface="Arial"/>
        <a:cs typeface="Arial"/>
      </a:majorFont>
      <a:minorFont>
        <a:latin typeface="Muller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428</Words>
  <Application>Microsoft Office PowerPoint</Application>
  <DocSecurity>0</DocSecurity>
  <PresentationFormat>Широкоэкранный</PresentationFormat>
  <Paragraphs>40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Muller</vt:lpstr>
      <vt:lpstr>Muller bold</vt:lpstr>
      <vt:lpstr>Tahoma</vt:lpstr>
      <vt:lpstr>Тема Office</vt:lpstr>
      <vt:lpstr>"Тьюторская позиция в создании мотивирующей образовательной среды для учащихся с признаками одаренности“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Игнатьева Г.А., Тулупова О.В., Мольков А.С. ОБРАЗОВАТЕЛЬНЫЙ КОВОРКИНГ КАК НОВЫЙ ФОРМАТ ОРГАНИЗАЦИИ ОБРАЗОВАТЕЛЬНОГО ПРОСТРАНСТВА ДОПОЛНИТЕЛЬНОГО ПРОФЕССИОНАЛЬНОГО ОБРАЗОВАНИЯ. Образование и наука. 2016;(5):139-157. https://doi.org/10.17853/1994-5639-2016-5-139-157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Анастасия Смирнова</dc:creator>
  <cp:keywords/>
  <dc:description/>
  <cp:lastModifiedBy>Людмила Олефир</cp:lastModifiedBy>
  <cp:revision>37</cp:revision>
  <dcterms:created xsi:type="dcterms:W3CDTF">2024-07-05T10:49:49Z</dcterms:created>
  <dcterms:modified xsi:type="dcterms:W3CDTF">2026-05-15T10:03:39Z</dcterms:modified>
  <cp:category/>
  <dc:identifier/>
  <cp:contentStatus/>
  <dc:language/>
  <cp:version/>
</cp:coreProperties>
</file>