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61" r:id="rId5"/>
    <p:sldId id="266" r:id="rId6"/>
    <p:sldId id="259" r:id="rId7"/>
    <p:sldId id="260" r:id="rId8"/>
    <p:sldId id="262" r:id="rId9"/>
    <p:sldId id="265" r:id="rId10"/>
    <p:sldId id="263" r:id="rId11"/>
    <p:sldId id="25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4C51E7-9C17-53A6-E531-9052E55785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63A3D8A-58B9-A2D3-AEB3-965725597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957D85-75D7-E987-C3EE-479E99362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3920-3C3E-4E15-B8CF-890D775C06A9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22AFDB-5B07-26AD-0925-F3BDA05CC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252ABB-8069-9F58-8309-A8137B71A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693D-8C2A-4891-BC3C-49C8C63B9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364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ECADB-E08A-9FAC-B0CD-3180EC45F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ABE43A-2F45-7510-C00D-8E8FA77AA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489027-AD90-D092-7D92-54DAE386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3920-3C3E-4E15-B8CF-890D775C06A9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8C9BFC-58FB-E914-FAC9-64845109B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77626E-F21D-EFF0-21BD-28D74ED7E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693D-8C2A-4891-BC3C-49C8C63B9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76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82D40E-59B2-732C-64C7-65BD9AA73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98DECC-8D29-1C29-D6B8-1174D61622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DE83FA-1D6F-225E-69D4-6AB112AFD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3920-3C3E-4E15-B8CF-890D775C06A9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239CA1-E259-6112-7B8C-1D70740C7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94ACAF-E6C1-B9ED-E7A9-7C693E28E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693D-8C2A-4891-BC3C-49C8C63B9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444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913D40-54BA-C2BF-0D38-35A9DB2C5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FA31E8-EA3F-679A-D8FE-4BDA6887FD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D13D82-1333-3233-E34A-41FE4C52FD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107105-CC3D-4C8D-1E1D-92E30819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3920-3C3E-4E15-B8CF-890D775C06A9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D94ABEE-69C0-BF76-0E38-2656BA78C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425762-9641-6BF7-D2D4-119C9476E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693D-8C2A-4891-BC3C-49C8C63B9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21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909CBD-2BB9-46E2-3A0C-737EC0BC0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F78464-64EF-D383-B4DC-16C6E55E6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D4ECEAB-C437-3821-2ABE-CF452036E3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04271DC-8146-033C-3F88-E4EA641A0B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374881-0161-9677-6976-37D9BC68B9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4767FEB-F459-ECD7-FCBA-B463F919E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3920-3C3E-4E15-B8CF-890D775C06A9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12688FC-3E58-BF6A-0785-FB96A655D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75C4EB7-D19C-CAE0-465F-2C7087365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693D-8C2A-4891-BC3C-49C8C63B9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891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AF7AB8-A7A8-39A3-4996-3585745E2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10C718E-972B-A972-95DF-75553974F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3920-3C3E-4E15-B8CF-890D775C06A9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7A63514-C8E4-F231-4E17-D416B4EE6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3FC66C1-A0AE-D9FC-58DB-7C512654E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693D-8C2A-4891-BC3C-49C8C63B9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474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F802DFF-6860-4BA0-05BC-80CAA9FA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3920-3C3E-4E15-B8CF-890D775C06A9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6617E8C-6BA0-B652-9A13-B8BE49D49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C585E4A-A501-3496-FA74-9DF9A5B73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693D-8C2A-4891-BC3C-49C8C63B9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478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82F79F-2B79-0ED8-3FDC-981DE4A48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4F9D58-1643-9E90-E9D7-774F29C72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1BDA20-4329-088B-7584-37BE7F1697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D81205E-0391-9D62-A71D-EDABFC774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3920-3C3E-4E15-B8CF-890D775C06A9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CE3681-601D-D08B-EBA7-277D4327E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4D156E-EC05-F54C-37D6-1CB8ED87B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693D-8C2A-4891-BC3C-49C8C63B9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35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131CD-8E00-8DDE-3B69-2019CD33F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05899FE-D181-83F8-181F-3DF7C9A92F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37D24FE-B8ED-945F-0939-B9084C06AE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0B1847-F722-3AFB-6A0A-2A745973C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3920-3C3E-4E15-B8CF-890D775C06A9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0973A4-8C18-C179-D7A5-2E691E106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CD3E7E-89E5-3439-7CBA-245C9EFCB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693D-8C2A-4891-BC3C-49C8C63B9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3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55A063-E119-3C1A-76F7-0FDD3AEF4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45EAC29-1E6A-878F-1976-07CAF9706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C95CCF-6EB6-7A96-1C4A-543C83AAD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3920-3C3E-4E15-B8CF-890D775C06A9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25D14B-8750-CCC0-4519-6E8C0B746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C1415F-1567-C27A-3342-04E335C5F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693D-8C2A-4891-BC3C-49C8C63B9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943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FCF07A7-E504-2527-0DF1-621F455A95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41D0361-8602-69CB-DC36-D973012950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5B065B-1DF0-6C30-D525-849A89F2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3920-3C3E-4E15-B8CF-890D775C06A9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279C5B-305C-33AA-67B6-FA6553BA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7E59F9-4E46-CDED-053A-C9FE3897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693D-8C2A-4891-BC3C-49C8C63B9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08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C85D2D-BA86-8239-4FC8-23C3A0F61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65883-E20D-04B9-7DD0-C43C29A47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2E588D-9053-6838-36C3-C1A67C7F29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03920-3C3E-4E15-B8CF-890D775C06A9}" type="datetimeFigureOut">
              <a:rPr lang="ru-RU" smtClean="0"/>
              <a:t>19.06.2026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31806B-7FC7-55E5-E446-4192486108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342D34-7CDD-DA88-64AF-CEADFCF355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8693D-8C2A-4891-BC3C-49C8C63B9F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33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CE42CA-5308-1C7B-CD63-3F6D3594C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14905"/>
            <a:ext cx="9144000" cy="2995058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Информация для  буклета по  стратегическому проекту Программы развития системы образования Московского района:</a:t>
            </a:r>
            <a:br>
              <a:rPr lang="ru-RU" sz="4000" dirty="0"/>
            </a:br>
            <a:r>
              <a:rPr lang="ru-RU" sz="4000" dirty="0"/>
              <a:t> «Стать педагогом – твой </a:t>
            </a:r>
            <a:r>
              <a:rPr lang="ru-RU" sz="4000" dirty="0" err="1"/>
              <a:t>КЛАССный</a:t>
            </a:r>
            <a:r>
              <a:rPr lang="ru-RU" sz="4000" dirty="0"/>
              <a:t> путь!»</a:t>
            </a:r>
            <a:br>
              <a:rPr lang="ru-RU" sz="4000" dirty="0"/>
            </a:br>
            <a:r>
              <a:rPr lang="ru-RU" sz="3100" dirty="0"/>
              <a:t>(Профильные психолого-педагогические классы)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934C9BA-AB29-026A-FB54-4B74500A32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10361"/>
            <a:ext cx="9144000" cy="1731145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  <a:p>
            <a:r>
              <a:rPr lang="ru-RU" dirty="0"/>
              <a:t>Период: март – июнь  2026</a:t>
            </a:r>
          </a:p>
          <a:p>
            <a:r>
              <a:rPr lang="ru-RU" dirty="0"/>
              <a:t>Автор-составитель, куратор проекта ПППК </a:t>
            </a:r>
          </a:p>
          <a:p>
            <a:r>
              <a:rPr lang="ru-RU" dirty="0"/>
              <a:t>-  Олефир Людмила Николаевна</a:t>
            </a:r>
            <a:endParaRPr lang="en-US" dirty="0"/>
          </a:p>
          <a:p>
            <a:r>
              <a:rPr lang="en-US" dirty="0"/>
              <a:t>Olephir_l@mail.ru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5612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7CFB01-5326-FB32-234B-CE5EA3FF0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0FFC3B-939F-314C-C953-EB894F967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142" y="168676"/>
            <a:ext cx="5331000" cy="6409677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/>
              <a:t>31 марта 2026 года Коммунарский сбор школьников ПППК Московского района Санкт-Петербурга «Педагог начинается с шага в Будущее: Веснянка-26» в рамках ПМОФ. </a:t>
            </a:r>
            <a:r>
              <a:rPr lang="ru-RU" dirty="0" err="1"/>
              <a:t>Cобытие</a:t>
            </a:r>
            <a:r>
              <a:rPr lang="ru-RU" dirty="0"/>
              <a:t> прошло в формате двух взаимосвязанных частей: Коммунарского сбора и секции Межрегиональной научно-методической конференции «Марафон эффективных практик профориентации». Коммунарский сбор «Педагог начинается с шага в Будущее: Веснянка-26» собрал 128 учащихся психолого-педагогических классов из 12 ОУ Московского района (ГБОУ № 1, 358, 362, 376, 507, 510, 524, 536, 544, 643, 684, 706),  80 студентов Политеха Петра Великого,  60 педагогов-наставников из разных регионов. </a:t>
            </a:r>
          </a:p>
          <a:p>
            <a:pPr marL="0" indent="0" algn="just">
              <a:buNone/>
            </a:pPr>
            <a:r>
              <a:rPr lang="ru-RU" dirty="0"/>
              <a:t>Методисты ИМЦ Московского района Васильева А.В. и Олефир Л.Н.,  Захаров К.П., </a:t>
            </a:r>
            <a:r>
              <a:rPr lang="ru-RU" dirty="0" err="1"/>
              <a:t>к.п.н</a:t>
            </a:r>
            <a:r>
              <a:rPr lang="ru-RU" dirty="0"/>
              <a:t>., доцент Высшей школы лингвистики и педагогики ФГАОУ ВО </a:t>
            </a:r>
            <a:r>
              <a:rPr lang="ru-RU" dirty="0" err="1"/>
              <a:t>СПбПУ</a:t>
            </a:r>
            <a:r>
              <a:rPr lang="ru-RU" dirty="0"/>
              <a:t> Петра Великого, проектировали интегрированное образовательное событие как модель специального «социального хаба» — места, где формируются и тренируются навыки, которые невозможно получить или полноценно сформировать ни в традиционной школьной, ни в виртуальной образовательной среде. Программа включала интерактивные игры, психологические коворкинги, творческие мастерские, танцевальные активности и итоговую рефлексию. Такой подход способствовал вовлечению участников и развитию как профессиональных, так и личностных компетенций, обмену опытом и взаимодействию между будущими абитуриентами и студентами.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3F4291-0533-70AD-B338-4B71178D2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457E64-9C79-E02E-BC4A-5FE03F266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763" y="137876"/>
            <a:ext cx="3423379" cy="265442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A4E26D-BDD9-66BD-B402-30EF4F582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471"/>
            <a:ext cx="3195961" cy="255766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6CE763-33B0-229B-C44E-5115B91CFA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52" y="2792299"/>
            <a:ext cx="6105194" cy="406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70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9460B8-07A1-D7C3-065B-65B5077E4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783455"/>
          </a:xfrm>
        </p:spPr>
        <p:txBody>
          <a:bodyPr>
            <a:normAutofit fontScale="90000"/>
          </a:bodyPr>
          <a:lstStyle/>
          <a:p>
            <a:r>
              <a:rPr lang="ru-RU" dirty="0"/>
              <a:t> Коммунарский сбор ПППК «Веснянка -26»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68F0FE-50A3-4B4D-6BEC-36B5BC22132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69C6C9E-B38F-9CFE-14CC-16290F48E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294" y="0"/>
            <a:ext cx="3604614" cy="276983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D5D0527-87C7-4D10-336C-356F6A988B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59" y="2157273"/>
            <a:ext cx="3932236" cy="456046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8E2916-662F-4634-CFD1-98B1623164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32" y="1340528"/>
            <a:ext cx="4065973" cy="264554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5454691-167A-71C0-67F4-333FE3565E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480" y="59472"/>
            <a:ext cx="2603651" cy="290566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51333D2-64A2-A7DD-9F20-804E75A6166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56" r="1607" b="7819"/>
          <a:stretch/>
        </p:blipFill>
        <p:spPr>
          <a:xfrm>
            <a:off x="3417903" y="2902998"/>
            <a:ext cx="8774097" cy="3945477"/>
          </a:xfrm>
          <a:prstGeom prst="rect">
            <a:avLst/>
          </a:prstGeom>
        </p:spPr>
      </p:pic>
      <p:sp>
        <p:nvSpPr>
          <p:cNvPr id="16" name="Объект 15">
            <a:extLst>
              <a:ext uri="{FF2B5EF4-FFF2-40B4-BE49-F238E27FC236}">
                <a16:creationId xmlns:a16="http://schemas.microsoft.com/office/drawing/2014/main" id="{ACA34A8E-41DA-DB95-D689-BE3166FED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5705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2D612D-7FAC-277A-14BA-962EF82D0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/>
              <a:t>15 апреля в школе №489 Московского района состоялась «Образовательная экспедиция ПППК в современные лаборатории </a:t>
            </a:r>
            <a:r>
              <a:rPr lang="ru-RU" sz="2000" dirty="0" err="1"/>
              <a:t>Кванториума</a:t>
            </a:r>
            <a:r>
              <a:rPr lang="ru-RU" sz="2000" dirty="0"/>
              <a:t>» 10-11 психолого-педагогических классов Московского района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5E1121AC-E066-87B9-3806-A6399BB6FD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144" y="97655"/>
            <a:ext cx="2755037" cy="3681152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AD8D791D-8F41-EC0D-56F9-EC13043BD6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8897" y="2057400"/>
            <a:ext cx="4041162" cy="4725140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При координации методиста ИМЦ Московского района, Олефир Л.Н., и методиста Школы №489, Громовой Н.А., в событии приняли участие более 40 школьников и их наставников 1, 358, 524, 544, 536, 684 школ. Участники мастер-класса познакомились с методикой работы на базовом химическом оборудовании и реактивами лаборатории </a:t>
            </a:r>
            <a:r>
              <a:rPr lang="ru-RU" dirty="0" err="1"/>
              <a:t>Кванториума</a:t>
            </a:r>
            <a:r>
              <a:rPr lang="ru-RU" dirty="0"/>
              <a:t>, поучаствовали в практикуме с элементами </a:t>
            </a:r>
            <a:r>
              <a:rPr lang="ru-RU" dirty="0" err="1"/>
              <a:t>профпробы</a:t>
            </a:r>
            <a:r>
              <a:rPr lang="ru-RU" dirty="0"/>
              <a:t> по профессии «Лаборант химического анализа». На этапе рефлексии будущие педагоги изготовили и защитили групповые постеры «Наша экспедиция в </a:t>
            </a:r>
            <a:r>
              <a:rPr lang="ru-RU" dirty="0" err="1"/>
              <a:t>Кванториум</a:t>
            </a:r>
            <a:r>
              <a:rPr lang="ru-RU" dirty="0"/>
              <a:t>». Всем учащимся психолого-педагогических классов, посетившим образовательное мероприятие, были вручены именные сертификаты о прохождении практикумов </a:t>
            </a:r>
            <a:r>
              <a:rPr lang="ru-RU" dirty="0" err="1"/>
              <a:t>Кванториума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20AD2CC-B296-7077-ED82-AD6653501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833" y="97655"/>
            <a:ext cx="4463130" cy="235258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D90BEB-F31E-C871-ED04-1EDC9842C1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321" y="2450237"/>
            <a:ext cx="3164622" cy="44077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826574-5668-0B16-C70C-95273F0F4B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5516" y="4243527"/>
            <a:ext cx="4246484" cy="191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160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55E758-A2F7-94E5-E466-0DD8F2C45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8778"/>
            <a:ext cx="5166803" cy="798989"/>
          </a:xfrm>
        </p:spPr>
        <p:txBody>
          <a:bodyPr>
            <a:normAutofit fontScale="90000"/>
          </a:bodyPr>
          <a:lstStyle/>
          <a:p>
            <a:r>
              <a:rPr lang="ru-RU" sz="1600" dirty="0"/>
              <a:t>В 2026 году на </a:t>
            </a:r>
            <a:r>
              <a:rPr lang="ru-RU" sz="1600" b="1" dirty="0"/>
              <a:t>региональном этапе чемпионата «Профессионалы</a:t>
            </a:r>
            <a:r>
              <a:rPr lang="ru-RU" sz="1600" dirty="0"/>
              <a:t>» ГБОУ средней школы № 376 Московского района Санкт-Петербурга представляли 15 участников в 12 компетенциях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615C9F-C34D-87B4-6BFE-3BF59631D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3436" y="301841"/>
            <a:ext cx="6640498" cy="6556159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dirty="0"/>
              <a:t>2 место заняли:</a:t>
            </a:r>
          </a:p>
          <a:p>
            <a:r>
              <a:rPr lang="ru-RU" dirty="0"/>
              <a:t>1. </a:t>
            </a:r>
            <a:r>
              <a:rPr lang="ru-RU" dirty="0" err="1"/>
              <a:t>Тимошичев</a:t>
            </a:r>
            <a:r>
              <a:rPr lang="ru-RU" dirty="0"/>
              <a:t> Арсений (9Б) в компетенции "Преподавание музыки в школе" (наставник: </a:t>
            </a:r>
            <a:r>
              <a:rPr lang="ru-RU" dirty="0" err="1"/>
              <a:t>Рылина</a:t>
            </a:r>
            <a:r>
              <a:rPr lang="ru-RU" dirty="0"/>
              <a:t> Екатерина Александровна).</a:t>
            </a:r>
          </a:p>
          <a:p>
            <a:r>
              <a:rPr lang="ru-RU" dirty="0"/>
              <a:t>2. Шорохова Виктория (9В) в компетенции "Дошкольное воспитание" (</a:t>
            </a:r>
            <a:r>
              <a:rPr lang="ru-RU" dirty="0" err="1"/>
              <a:t>наставник:Асовская</a:t>
            </a:r>
            <a:r>
              <a:rPr lang="ru-RU" dirty="0"/>
              <a:t> Оксана Александровна).</a:t>
            </a:r>
          </a:p>
          <a:p>
            <a:r>
              <a:rPr lang="ru-RU" dirty="0"/>
              <a:t>3. Виноградова Варвара (9В) в компетенции "Технологии физического развития" (наставник: Агапов Дмитрий Олегович).</a:t>
            </a:r>
          </a:p>
          <a:p>
            <a:r>
              <a:rPr lang="ru-RU" dirty="0"/>
              <a:t>3 место заняли:</a:t>
            </a:r>
          </a:p>
          <a:p>
            <a:r>
              <a:rPr lang="ru-RU" dirty="0"/>
              <a:t>1. Шмелев Егор (10Б) в компетенции "Ландшафтный дизайн" (наставник: Григорьев Николай Николаевич).</a:t>
            </a:r>
          </a:p>
          <a:p>
            <a:r>
              <a:rPr lang="ru-RU" dirty="0"/>
              <a:t>2. Виноходова Александра (10А) в компетенции "Дизайн интерьера" (наставник: </a:t>
            </a:r>
            <a:r>
              <a:rPr lang="ru-RU" dirty="0" err="1"/>
              <a:t>Кожакова</a:t>
            </a:r>
            <a:r>
              <a:rPr lang="ru-RU" dirty="0"/>
              <a:t> Елена Александровна).</a:t>
            </a:r>
          </a:p>
          <a:p>
            <a:r>
              <a:rPr lang="ru-RU" dirty="0"/>
              <a:t>3. Аносова Арина (9П) в компетенции "Вожатская деятельность" (наставник: Анохина Полина Олеговна).</a:t>
            </a:r>
          </a:p>
          <a:p>
            <a:r>
              <a:rPr lang="ru-RU" dirty="0"/>
              <a:t>Общий итог участия учащихся школы в компетенциях блока Технологии образования:</a:t>
            </a:r>
          </a:p>
          <a:p>
            <a:pPr marL="0" indent="0">
              <a:buNone/>
            </a:pPr>
            <a:r>
              <a:rPr lang="ru-RU" dirty="0"/>
              <a:t>       9 участников в 7 компетенциях:</a:t>
            </a:r>
          </a:p>
          <a:p>
            <a:pPr marL="0" indent="0">
              <a:buNone/>
            </a:pPr>
            <a:r>
              <a:rPr lang="ru-RU" dirty="0"/>
              <a:t>	Вожатская деятельность;</a:t>
            </a:r>
          </a:p>
          <a:p>
            <a:pPr marL="0" indent="0">
              <a:buNone/>
            </a:pPr>
            <a:r>
              <a:rPr lang="ru-RU" dirty="0"/>
              <a:t>	Дополнительное образование детей и взрослых;</a:t>
            </a:r>
          </a:p>
          <a:p>
            <a:pPr marL="0" indent="0">
              <a:buNone/>
            </a:pPr>
            <a:r>
              <a:rPr lang="ru-RU" dirty="0"/>
              <a:t>	Дошкольное воспитание;</a:t>
            </a:r>
          </a:p>
          <a:p>
            <a:pPr marL="0" indent="0">
              <a:buNone/>
            </a:pPr>
            <a:r>
              <a:rPr lang="ru-RU" dirty="0"/>
              <a:t>	Преподавание в младших классах;</a:t>
            </a:r>
          </a:p>
          <a:p>
            <a:pPr marL="0" indent="0">
              <a:buNone/>
            </a:pPr>
            <a:r>
              <a:rPr lang="ru-RU" dirty="0"/>
              <a:t>	Преподавание труда и технологии;</a:t>
            </a:r>
          </a:p>
          <a:p>
            <a:pPr marL="0" indent="0">
              <a:buNone/>
            </a:pPr>
            <a:r>
              <a:rPr lang="ru-RU" dirty="0"/>
              <a:t>	Преподавание музыки в школе;</a:t>
            </a:r>
          </a:p>
          <a:p>
            <a:pPr marL="0" indent="0">
              <a:buNone/>
            </a:pPr>
            <a:r>
              <a:rPr lang="ru-RU" dirty="0"/>
              <a:t>	Технологии физического развития.</a:t>
            </a:r>
          </a:p>
          <a:p>
            <a:pPr marL="0" indent="0">
              <a:buNone/>
            </a:pPr>
            <a:r>
              <a:rPr lang="ru-RU" dirty="0"/>
              <a:t>5 золотых медалей (включая 2 учащихся педагогических классов), 3 серебряные медали (2 у учащихся педагогических классов), 1 бронзовая медаль (у ученицы педагогического класса).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4CD9CA7-36BD-9D89-2707-606B894F47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8576" y="2911876"/>
            <a:ext cx="4523450" cy="385734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  1 место заняли:</a:t>
            </a:r>
          </a:p>
          <a:p>
            <a:r>
              <a:rPr lang="ru-RU" dirty="0"/>
              <a:t>1. Кузнецова Екатерина (9А) в компетенции "Преподавание в младших классах" (наставник: Костяева Светлана Станиславовна).</a:t>
            </a:r>
          </a:p>
          <a:p>
            <a:r>
              <a:rPr lang="ru-RU" dirty="0"/>
              <a:t>2. Брызгалова Василиса (9П) в компетенции "Преподавание музыки в школе" (наставник: Тимченко Анастасия Сергеевна).</a:t>
            </a:r>
          </a:p>
          <a:p>
            <a:r>
              <a:rPr lang="ru-RU" dirty="0"/>
              <a:t>3.Брызгалова Анастасия (8П) в компетенции "Преподавание технологии" (наставник: Бессонов Александр Фёдорович).</a:t>
            </a:r>
          </a:p>
          <a:p>
            <a:r>
              <a:rPr lang="ru-RU" dirty="0"/>
              <a:t>4. Готфрид Дмитрий (10К) в компетенции "Вожатская деятельность" (наставник Анохина Полина Олеговна).</a:t>
            </a:r>
          </a:p>
          <a:p>
            <a:r>
              <a:rPr lang="ru-RU" dirty="0"/>
              <a:t>5. Панина Вероника (9К) в компетенции "Туристическая деятельность".</a:t>
            </a:r>
          </a:p>
          <a:p>
            <a:r>
              <a:rPr lang="ru-RU" dirty="0"/>
              <a:t>6. Борисова Александра (9А-2) в компетенции "Дополнительное образование детей и взрослых" (наставник: Чернова Злата Алексеевна).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1C2D1B-3146-5A27-C724-5C8D02BEF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421" b="27250"/>
          <a:stretch/>
        </p:blipFill>
        <p:spPr>
          <a:xfrm>
            <a:off x="124287" y="887767"/>
            <a:ext cx="4918228" cy="204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20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D37C55-9861-CF8E-A3BB-B38560D57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77301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202107A-0038-2B9F-59F7-2976F66C79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05996" y="139206"/>
            <a:ext cx="4669654" cy="6227423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C4218E66-BB56-689F-3E7F-6C5C2E8AB2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44715"/>
            <a:ext cx="3932237" cy="4324273"/>
          </a:xfrm>
        </p:spPr>
        <p:txBody>
          <a:bodyPr>
            <a:noAutofit/>
          </a:bodyPr>
          <a:lstStyle/>
          <a:p>
            <a:r>
              <a:rPr lang="ru-RU" sz="2000" dirty="0"/>
              <a:t>28.04. Куратор психолого-педагогического класса ГБОУ школы №376, </a:t>
            </a:r>
            <a:r>
              <a:rPr lang="ru-RU" sz="2000" dirty="0" err="1"/>
              <a:t>Пташникова</a:t>
            </a:r>
            <a:r>
              <a:rPr lang="ru-RU" sz="2000" dirty="0"/>
              <a:t> Наталия Николаевна приняла участие в VIII Всероссийской научно-практической конференция «</a:t>
            </a:r>
            <a:r>
              <a:rPr lang="ru-RU" sz="2000" dirty="0" err="1"/>
              <a:t>Тьюторское</a:t>
            </a:r>
            <a:r>
              <a:rPr lang="ru-RU" sz="2000" dirty="0"/>
              <a:t> сопровождение образовательной деятельности обучающихся на разных уровнях образования: практики индивидуализации, социально-психологические механизмы» в г. Геленджик Краснодарского края</a:t>
            </a:r>
          </a:p>
        </p:txBody>
      </p:sp>
    </p:spTree>
    <p:extLst>
      <p:ext uri="{BB962C8B-B14F-4D97-AF65-F5344CB8AC3E}">
        <p14:creationId xmlns:p14="http://schemas.microsoft.com/office/powerpoint/2010/main" val="209015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52C536-C5BC-AB20-2B90-83E784DA0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49906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400" dirty="0"/>
              <a:t>Победителем в номинации «Наставник будущих педагогов» стала </a:t>
            </a:r>
            <a:r>
              <a:rPr lang="ru-RU" sz="2400" dirty="0" err="1"/>
              <a:t>Сакакол</a:t>
            </a:r>
            <a:r>
              <a:rPr lang="ru-RU" sz="2400" dirty="0"/>
              <a:t> Ксения Федоровна, учитель математики, куратор ПППК ГБОУ школа № 536 имени Т.И. Гончаровой Московского района Санкт-Петербурга.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A1F07F04-2489-F3A8-683A-1FCD7236BA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3187" y="843379"/>
            <a:ext cx="6818113" cy="5379867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38139F78-1173-FDE9-90D7-67187355C0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4400" y="3124940"/>
            <a:ext cx="3857625" cy="2744048"/>
          </a:xfrm>
        </p:spPr>
        <p:txBody>
          <a:bodyPr>
            <a:normAutofit/>
          </a:bodyPr>
          <a:lstStyle/>
          <a:p>
            <a:r>
              <a:rPr lang="ru-RU" sz="1800" dirty="0"/>
              <a:t>29 мая 2026 года в атриуме Комендантского дома Петропавловской крепости назвали имена победителей и лауреатов главного профессионального состязания учителей и воспитателей - Конкурса педагогических достижений Санкт-Петербурга. </a:t>
            </a:r>
          </a:p>
        </p:txBody>
      </p:sp>
    </p:spTree>
    <p:extLst>
      <p:ext uri="{BB962C8B-B14F-4D97-AF65-F5344CB8AC3E}">
        <p14:creationId xmlns:p14="http://schemas.microsoft.com/office/powerpoint/2010/main" val="3300804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921D45-883D-E396-FBD1-B70A3B18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50" y="79900"/>
            <a:ext cx="4900472" cy="1225117"/>
          </a:xfrm>
        </p:spPr>
        <p:txBody>
          <a:bodyPr>
            <a:normAutofit/>
          </a:bodyPr>
          <a:lstStyle/>
          <a:p>
            <a:r>
              <a:rPr lang="ru-RU" sz="1800" dirty="0"/>
              <a:t>3 июня 2026 года на базе ИМЦ Московского района состоялся районный проектировочный семинар для педагогов психолого-педагогических классов (ПППК).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B25BDB-318E-0FE2-5ADC-29ACA0E2F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8858" y="3701987"/>
            <a:ext cx="5903651" cy="315601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2300" dirty="0"/>
              <a:t> </a:t>
            </a:r>
            <a:r>
              <a:rPr lang="ru-RU" sz="2500" dirty="0"/>
              <a:t>Кураторы   ПППК представили модули  сетевой программы на 2026-27 учебный гол:</a:t>
            </a:r>
          </a:p>
          <a:p>
            <a:r>
              <a:rPr lang="ru-RU" sz="2500" dirty="0"/>
              <a:t>Марова А.М., Герасимова А.Ю. ГБОУ школа № 544 — «Вожатское мастерство».</a:t>
            </a:r>
          </a:p>
          <a:p>
            <a:r>
              <a:rPr lang="ru-RU" sz="2500" dirty="0"/>
              <a:t>Четверикова Т.В.,  Скрипко Н.Ю. ГБОУ СОШ 684 «Берегиня» — «Игровая педагогика».</a:t>
            </a:r>
          </a:p>
          <a:p>
            <a:r>
              <a:rPr lang="ru-RU" sz="2500" dirty="0"/>
              <a:t>Орлова И.И. ГБОУ Школа № 1 — «Культурный и языковой код педагога».</a:t>
            </a:r>
          </a:p>
          <a:p>
            <a:r>
              <a:rPr lang="ru-RU" sz="2500" dirty="0" err="1"/>
              <a:t>Пузакова</a:t>
            </a:r>
            <a:r>
              <a:rPr lang="ru-RU" sz="2500" dirty="0"/>
              <a:t> О.А., </a:t>
            </a:r>
            <a:r>
              <a:rPr lang="ru-RU" sz="2500" dirty="0" err="1"/>
              <a:t>Поденкова</a:t>
            </a:r>
            <a:r>
              <a:rPr lang="ru-RU" sz="2500" dirty="0"/>
              <a:t> П.И.  ГБОУ школа № 358 — «Основы конфликтологии».</a:t>
            </a:r>
          </a:p>
          <a:p>
            <a:r>
              <a:rPr lang="ru-RU" sz="2500" dirty="0"/>
              <a:t>Базыкина В.В. и </a:t>
            </a:r>
            <a:r>
              <a:rPr lang="ru-RU" sz="2500" dirty="0" err="1"/>
              <a:t>Сакакол</a:t>
            </a:r>
            <a:r>
              <a:rPr lang="ru-RU" sz="2500" dirty="0"/>
              <a:t> К.Ф. ГБОУ № 536 — «Музейная педагогика».</a:t>
            </a:r>
          </a:p>
          <a:p>
            <a:r>
              <a:rPr lang="ru-RU" sz="2500" dirty="0"/>
              <a:t>Филиппов Е.А., </a:t>
            </a:r>
            <a:r>
              <a:rPr lang="ru-RU" sz="2500" dirty="0" err="1"/>
              <a:t>Пташникова</a:t>
            </a:r>
            <a:r>
              <a:rPr lang="ru-RU" sz="2500" dirty="0"/>
              <a:t> Н.Н. ГБОУ школа №376 — «Функциональная грамотность».</a:t>
            </a:r>
          </a:p>
          <a:p>
            <a:r>
              <a:rPr lang="ru-RU" sz="2500" dirty="0" err="1"/>
              <a:t>Грозенков</a:t>
            </a:r>
            <a:r>
              <a:rPr lang="ru-RU" sz="2500" dirty="0"/>
              <a:t> М.А. , Иванова Е.Е. ГБОУ школа №643 — «Основы </a:t>
            </a:r>
            <a:r>
              <a:rPr lang="ru-RU" sz="2500" dirty="0" err="1"/>
              <a:t>тьюторского</a:t>
            </a:r>
            <a:r>
              <a:rPr lang="ru-RU" sz="2500" dirty="0"/>
              <a:t> сопровождения».</a:t>
            </a:r>
          </a:p>
          <a:p>
            <a:r>
              <a:rPr lang="ru-RU" sz="2500" dirty="0"/>
              <a:t> Плаксина М.В., ГБОУ школа № 706 «Театральная педагогика: навыки самопрезентации»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52C4923-09CF-5114-81D9-AA4A7D930E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5721" y="1305019"/>
            <a:ext cx="6681925" cy="239697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Мероприятие было посвящено проектированию и обсуждению новой сетевой интегрированной образовательной программы (СИОП) на 2026–2027 учебный год, а также выработке эффективных инструментов навигации для учащихся в обновлённой образовательной среде. Работу семинара открыла И.Г. Лужецкая, директор ИМЦ Московского района, с докладом «Современные тренды психолого-педагогического образования», обозначив ключевые вызовы, стоящие перед системой. С аналитическим обзором реализации СИОП в уходящем учебном году и постановкой задач на будущее выступила методист ИМЦ Л.Н. Олефир. О возможностях сотрудничества и роли Педагогического колледжа рассказала Е.П. </a:t>
            </a:r>
            <a:r>
              <a:rPr lang="ru-RU" dirty="0" err="1"/>
              <a:t>Афусова</a:t>
            </a:r>
            <a:r>
              <a:rPr lang="ru-RU" dirty="0"/>
              <a:t>, заведующий службой по внешним связям и профессиональной навигации педагогического колледжа.                                               Учащиеся ПППК на </a:t>
            </a:r>
            <a:r>
              <a:rPr lang="ru-RU" dirty="0" err="1"/>
              <a:t>профпробах</a:t>
            </a:r>
            <a:r>
              <a:rPr lang="ru-RU" dirty="0"/>
              <a:t> педколледжа: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110FA7A-49E8-C1BC-EDEE-C8BDFF8E3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321" y="3701989"/>
            <a:ext cx="4666694" cy="31560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BAA839-7974-0215-CCC5-2192C4F8C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8974" y="0"/>
            <a:ext cx="4900471" cy="363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627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C61654-18D5-5902-5B14-B93B4925D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F8F292E-47CE-09FB-715D-7CC8B8E178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56" y="115094"/>
            <a:ext cx="4537869" cy="3071989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454158C1-BF0C-BFEF-A981-D4941E20D8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3932237" cy="319374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B3509C-444C-FCDF-D916-3DA5CD905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717" y="115095"/>
            <a:ext cx="2950531" cy="376444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978BC37-3CC5-68EB-A744-A022B59C50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403" y="42469"/>
            <a:ext cx="3059467" cy="383707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E11BC2E-FF8F-C700-A06A-BF652B39D2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83" y="3267575"/>
            <a:ext cx="4688788" cy="351659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2FF569B-07EE-B348-F9FF-BB82B74202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6077" y="3919271"/>
            <a:ext cx="6968793" cy="289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919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41F5CC-3FFC-C79D-A21D-363366400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146" y="457200"/>
            <a:ext cx="4065880" cy="1600200"/>
          </a:xfrm>
        </p:spPr>
        <p:txBody>
          <a:bodyPr>
            <a:normAutofit fontScale="90000"/>
          </a:bodyPr>
          <a:lstStyle/>
          <a:p>
            <a:r>
              <a:rPr lang="ru-RU" sz="1800" dirty="0"/>
              <a:t>4 и 5 июня 2026 Олефир Л.Н., куратор ПППК в Московском районе,  участвовала во Всероссийской научно-практической конференции «Академии Талантов» «Сопровождение профессионального самоопределения: эффективные практики работы с одаренными детьми» (участвовали представители 24 регионов РФ). 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702A15C-B9D5-2D5E-71A0-DA95C8640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1033" y="2308194"/>
            <a:ext cx="3830992" cy="3560794"/>
          </a:xfrm>
        </p:spPr>
        <p:txBody>
          <a:bodyPr/>
          <a:lstStyle/>
          <a:p>
            <a:r>
              <a:rPr lang="ru-RU" dirty="0"/>
              <a:t>Олефир Л.Н. была приглашена организаторами   в качестве представителя Межрегиональной </a:t>
            </a:r>
            <a:r>
              <a:rPr lang="ru-RU" dirty="0" err="1"/>
              <a:t>тьюторской</a:t>
            </a:r>
            <a:r>
              <a:rPr lang="ru-RU" dirty="0"/>
              <a:t> ассоциации с темой </a:t>
            </a:r>
            <a:r>
              <a:rPr lang="ru-RU" b="1" dirty="0"/>
              <a:t>"</a:t>
            </a:r>
            <a:r>
              <a:rPr lang="ru-RU" b="1" dirty="0" err="1"/>
              <a:t>Тьюторская</a:t>
            </a:r>
            <a:r>
              <a:rPr lang="ru-RU" b="1" dirty="0"/>
              <a:t> позиция в создании мотивирующей образовательной среды для учащихся с признаками одаренности"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BFE4476-2B93-AE93-FAD3-36B87AB39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247" y="870012"/>
            <a:ext cx="4909350" cy="5344357"/>
          </a:xfrm>
          <a:prstGeom prst="rect">
            <a:avLst/>
          </a:prstGeom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672BC2D4-38FB-E0E5-08A3-7BE646798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246" y="987425"/>
            <a:ext cx="5132141" cy="487362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B0D57E6-F0B7-53C5-0E28-8BBACF614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144" y="4088590"/>
            <a:ext cx="3714935" cy="2480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394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1D1D7D-B7D4-D794-E0EC-200A46E11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41" y="1"/>
            <a:ext cx="11830236" cy="2814220"/>
          </a:xfrm>
        </p:spPr>
        <p:txBody>
          <a:bodyPr>
            <a:noAutofit/>
          </a:bodyPr>
          <a:lstStyle/>
          <a:p>
            <a:r>
              <a:rPr lang="ru-RU" sz="1600" dirty="0"/>
              <a:t>17 июня в Санкт-Петербурге состоялось заседание городского методического объединения районных кураторов по работе с ПППК с участием сетевого сообщества школ "Учитель начинается в школе". Цель - обсуждение и утверждение «дорожной карты» мероприятий для обучающихся ПППК и педагогов, работающих с ними, на 2026-2027 учебный год.</a:t>
            </a:r>
            <a:br>
              <a:rPr lang="ru-RU" sz="1600" dirty="0"/>
            </a:br>
            <a:r>
              <a:rPr lang="ru-RU" sz="1600" dirty="0"/>
              <a:t>От Московского района в заседании участвовали кураторы ПППК: </a:t>
            </a:r>
            <a:r>
              <a:rPr lang="ru-RU" sz="1600" dirty="0" err="1"/>
              <a:t>Поденкова</a:t>
            </a:r>
            <a:r>
              <a:rPr lang="ru-RU" sz="1600" dirty="0"/>
              <a:t> П.И. – преподаватель модуля «Конфликтология» для учащихся сетевой программы ПППК школа № 358 ; Филиппов Е.А. – преподаватель сетевой программы, автор проекта «Педагогическая спартакиада» - лауреат регионального конкурса «Сильные решения» школа №376 ; </a:t>
            </a:r>
            <a:r>
              <a:rPr lang="ru-RU" sz="1600" dirty="0" err="1"/>
              <a:t>Сакакол</a:t>
            </a:r>
            <a:r>
              <a:rPr lang="ru-RU" sz="1600" dirty="0"/>
              <a:t> К.Ф., куратор ПППК, победитель регионального конкурса в номинации «Наставник будущих педагогов» школа № 536. Олефир Л.Н., методист ИМЦ , куратор ПППК в районе, рассказала о развитии сетевой интегрированной образовательной программы (СИОП) для учащихся ПППК в Московском районе, о сотрудничестве с педколледжем им. Н.А. Некрасова, о проведении Коммунарских сборов «Осинка -25» и «Веснянка -26» совместно со студентами и преподавателями Политеха Петра Великого и о планах педагогов ПППК Московского района на будущее.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7B3B51E-E2FA-B394-7586-EDC251A8E5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2659" y="2681055"/>
            <a:ext cx="3365423" cy="417694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CD1103-CEED-2550-ECBB-DB5ADAA14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021" y="2583402"/>
            <a:ext cx="7102136" cy="427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5031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1462</Words>
  <Application>Microsoft Office PowerPoint</Application>
  <PresentationFormat>Широкоэкранный</PresentationFormat>
  <Paragraphs>54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Информация для  буклета по  стратегическому проекту Программы развития системы образования Московского района:  «Стать педагогом – твой КЛАССный путь!» (Профильные психолого-педагогические классы)</vt:lpstr>
      <vt:lpstr>Презентация PowerPoint</vt:lpstr>
      <vt:lpstr> Коммунарский сбор ПППК «Веснянка -26»</vt:lpstr>
      <vt:lpstr>15 апреля в школе №489 Московского района состоялась «Образовательная экспедиция ПППК в современные лаборатории Кванториума» 10-11 психолого-педагогических классов Московского района </vt:lpstr>
      <vt:lpstr>В 2026 году на региональном этапе чемпионата «Профессионалы» ГБОУ средней школы № 376 Московского района Санкт-Петербурга представляли 15 участников в 12 компетенциях</vt:lpstr>
      <vt:lpstr>Презентация PowerPoint</vt:lpstr>
      <vt:lpstr>Победителем в номинации «Наставник будущих педагогов» стала Сакакол Ксения Федоровна, учитель математики, куратор ПППК ГБОУ школа № 536 имени Т.И. Гончаровой Московского района Санкт-Петербурга.</vt:lpstr>
      <vt:lpstr>3 июня 2026 года на базе ИМЦ Московского района состоялся районный проектировочный семинар для педагогов психолого-педагогических классов (ПППК). </vt:lpstr>
      <vt:lpstr>Презентация PowerPoint</vt:lpstr>
      <vt:lpstr>4 и 5 июня 2026 Олефир Л.Н., куратор ПППК в Московском районе,  участвовала во Всероссийской научно-практической конференции «Академии Талантов» «Сопровождение профессионального самоопределения: эффективные практики работы с одаренными детьми» (участвовали представители 24 регионов РФ). </vt:lpstr>
      <vt:lpstr>17 июня в Санкт-Петербурге состоялось заседание городского методического объединения районных кураторов по работе с ПППК с участием сетевого сообщества школ "Учитель начинается в школе". Цель - обсуждение и утверждение «дорожной карты» мероприятий для обучающихся ПППК и педагогов, работающих с ними, на 2026-2027 учебный год. От Московского района в заседании участвовали кураторы ПППК: Поденкова П.И. – преподаватель модуля «Конфликтология» для учащихся сетевой программы ПППК школа № 358 ; Филиппов Е.А. – преподаватель сетевой программы, автор проекта «Педагогическая спартакиада» - лауреат регионального конкурса «Сильные решения» школа №376 ; Сакакол К.Ф., куратор ПППК, победитель регионального конкурса в номинации «Наставник будущих педагогов» школа № 536. Олефир Л.Н., методист ИМЦ , куратор ПППК в районе, рассказала о развитии сетевой интегрированной образовательной программы (СИОП) для учащихся ПППК в Московском районе, о сотрудничестве с педколледжем им. Н.А. Некрасова, о проведении Коммунарских сборов «Осинка -25» и «Веснянка -26» совместно со студентами и преподавателями Политеха Петра Великого и о планах педагогов ПППК Московского района на будущее.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для  буклета по проекту ПППК  «Стать педагогом – твой КЛАССный путь!</dc:title>
  <dc:creator>Людмила Олефир</dc:creator>
  <cp:lastModifiedBy>Людмила Олефир</cp:lastModifiedBy>
  <cp:revision>11</cp:revision>
  <dcterms:created xsi:type="dcterms:W3CDTF">2026-06-18T14:31:47Z</dcterms:created>
  <dcterms:modified xsi:type="dcterms:W3CDTF">2026-06-19T15:09:39Z</dcterms:modified>
</cp:coreProperties>
</file>