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sldIdLst>
    <p:sldId id="256" r:id="rId2"/>
    <p:sldId id="257" r:id="rId3"/>
    <p:sldId id="280" r:id="rId4"/>
    <p:sldId id="258" r:id="rId5"/>
    <p:sldId id="274" r:id="rId6"/>
    <p:sldId id="285" r:id="rId7"/>
    <p:sldId id="284" r:id="rId8"/>
    <p:sldId id="282" r:id="rId9"/>
  </p:sldIdLst>
  <p:sldSz cx="9144000" cy="5143500" type="screen16x9"/>
  <p:notesSz cx="9144000" cy="5143500"/>
  <p:embeddedFontLst>
    <p:embeddedFont>
      <p:font typeface="Cera Pro" panose="00000500000000000000" charset="0"/>
      <p:regular r:id="rId10"/>
      <p:bold r:id="rId11"/>
      <p:italic r:id="rId12"/>
      <p:boldItalic r:id="rId13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779">
          <p15:clr>
            <a:srgbClr val="A4A3A4"/>
          </p15:clr>
        </p15:guide>
        <p15:guide id="2" pos="3175" userDrawn="1">
          <p15:clr>
            <a:srgbClr val="A4A3A4"/>
          </p15:clr>
        </p15:guide>
        <p15:guide id="3" pos="12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F21"/>
    <a:srgbClr val="01BFF1"/>
    <a:srgbClr val="00B09B"/>
    <a:srgbClr val="FFC000"/>
    <a:srgbClr val="4BACC6"/>
    <a:srgbClr val="8064A2"/>
    <a:srgbClr val="9BBB59"/>
    <a:srgbClr val="17B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15" autoAdjust="0"/>
    <p:restoredTop sz="94659" autoAdjust="0"/>
  </p:normalViewPr>
  <p:slideViewPr>
    <p:cSldViewPr snapToGrid="0">
      <p:cViewPr varScale="1">
        <p:scale>
          <a:sx n="105" d="100"/>
          <a:sy n="105" d="100"/>
        </p:scale>
        <p:origin x="552" y="62"/>
      </p:cViewPr>
      <p:guideLst>
        <p:guide orient="horz" pos="1779"/>
        <p:guide pos="3175"/>
        <p:guide pos="12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Обложка" userDrawn="1">
  <p:cSld name="1_Обложка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Google Shape;17;p2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751" y="2830"/>
            <a:ext cx="9142497" cy="5143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5_Два объекта" userDrawn="1">
  <p:cSld name="5_Два объекта">
    <p:bg>
      <p:bgPr>
        <a:gradFill>
          <a:gsLst>
            <a:gs pos="0">
              <a:srgbClr val="0072DF"/>
            </a:gs>
            <a:gs pos="100000">
              <a:srgbClr val="003E81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2" name="Google Shape;22;p3"/>
          <p:cNvSpPr>
            <a:spLocks noGrp="1"/>
          </p:cNvSpPr>
          <p:nvPr>
            <p:ph type="pic" idx="2"/>
          </p:nvPr>
        </p:nvSpPr>
        <p:spPr bwMode="auto">
          <a:xfrm>
            <a:off x="1352740" y="0"/>
            <a:ext cx="3219259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 bwMode="auto">
          <a:xfrm>
            <a:off x="4932040" y="339501"/>
            <a:ext cx="3888431" cy="2124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 bwMode="auto">
          <a:xfrm>
            <a:off x="4932041" y="2679762"/>
            <a:ext cx="3892522" cy="2016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marL="1371600" lvl="2" indent="-295274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итульный слайд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ctrTitle"/>
          </p:nvPr>
        </p:nvSpPr>
        <p:spPr bwMode="auto">
          <a:xfrm>
            <a:off x="1692463" y="303497"/>
            <a:ext cx="7110566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ubTitle" idx="1"/>
          </p:nvPr>
        </p:nvSpPr>
        <p:spPr bwMode="auto">
          <a:xfrm>
            <a:off x="1692463" y="1311610"/>
            <a:ext cx="7110566" cy="3312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2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2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8" name="Google Shape;28;p4"/>
          <p:cNvCxnSpPr>
            <a:cxnSpLocks/>
          </p:cNvCxnSpPr>
          <p:nvPr/>
        </p:nvCxnSpPr>
        <p:spPr bwMode="auto">
          <a:xfrm>
            <a:off x="1691680" y="1131590"/>
            <a:ext cx="7128792" cy="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Два объекта" userDrawn="1">
  <p:cSld name="1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>
            <a:spLocks noGrp="1"/>
          </p:cNvSpPr>
          <p:nvPr>
            <p:ph type="title"/>
          </p:nvPr>
        </p:nvSpPr>
        <p:spPr bwMode="auto">
          <a:xfrm>
            <a:off x="1691680" y="303498"/>
            <a:ext cx="7128792" cy="8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1"/>
          </p:nvPr>
        </p:nvSpPr>
        <p:spPr bwMode="auto">
          <a:xfrm>
            <a:off x="1691680" y="3435846"/>
            <a:ext cx="3513857" cy="1296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marL="1371600" lvl="2" indent="-295274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60" name="Google Shape;60;p7"/>
          <p:cNvCxnSpPr>
            <a:cxnSpLocks/>
          </p:cNvCxnSpPr>
          <p:nvPr/>
        </p:nvCxnSpPr>
        <p:spPr bwMode="auto">
          <a:xfrm>
            <a:off x="1691680" y="1131590"/>
            <a:ext cx="7128792" cy="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" name="Google Shape;61;p7"/>
          <p:cNvSpPr>
            <a:spLocks noGrp="1"/>
          </p:cNvSpPr>
          <p:nvPr>
            <p:ph type="pic" idx="2"/>
          </p:nvPr>
        </p:nvSpPr>
        <p:spPr bwMode="auto">
          <a:xfrm>
            <a:off x="1691680" y="1275606"/>
            <a:ext cx="3513857" cy="2088231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62" name="Google Shape;62;p7"/>
          <p:cNvSpPr txBox="1">
            <a:spLocks noGrp="1"/>
          </p:cNvSpPr>
          <p:nvPr>
            <p:ph type="body" idx="3"/>
          </p:nvPr>
        </p:nvSpPr>
        <p:spPr bwMode="auto">
          <a:xfrm>
            <a:off x="5310705" y="3435846"/>
            <a:ext cx="3513857" cy="1296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marL="1371600" lvl="2" indent="-295274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63" name="Google Shape;63;p7"/>
          <p:cNvSpPr>
            <a:spLocks noGrp="1"/>
          </p:cNvSpPr>
          <p:nvPr>
            <p:ph type="pic" idx="4"/>
          </p:nvPr>
        </p:nvSpPr>
        <p:spPr bwMode="auto">
          <a:xfrm>
            <a:off x="5310705" y="1275606"/>
            <a:ext cx="3513857" cy="2088231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obj" userDrawn="1">
  <p:cSld name="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title"/>
          </p:nvPr>
        </p:nvSpPr>
        <p:spPr bwMode="auto">
          <a:xfrm>
            <a:off x="1691680" y="303498"/>
            <a:ext cx="7128792" cy="8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body" idx="1"/>
          </p:nvPr>
        </p:nvSpPr>
        <p:spPr bwMode="auto">
          <a:xfrm>
            <a:off x="1691680" y="1311610"/>
            <a:ext cx="7128792" cy="3312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07" name="Google Shape;107;p13"/>
          <p:cNvCxnSpPr>
            <a:cxnSpLocks/>
          </p:cNvCxnSpPr>
          <p:nvPr/>
        </p:nvCxnSpPr>
        <p:spPr bwMode="auto">
          <a:xfrm>
            <a:off x="1691680" y="1131590"/>
            <a:ext cx="7128792" cy="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раздела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 txBox="1">
            <a:spLocks noGrp="1"/>
          </p:cNvSpPr>
          <p:nvPr>
            <p:ph type="title"/>
          </p:nvPr>
        </p:nvSpPr>
        <p:spPr bwMode="auto">
          <a:xfrm>
            <a:off x="1692463" y="2031690"/>
            <a:ext cx="7110566" cy="252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4000"/>
              <a:buFont typeface="Arial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0" name="Google Shape;110;p14"/>
          <p:cNvSpPr txBox="1">
            <a:spLocks noGrp="1"/>
          </p:cNvSpPr>
          <p:nvPr>
            <p:ph type="body" idx="1"/>
          </p:nvPr>
        </p:nvSpPr>
        <p:spPr bwMode="auto">
          <a:xfrm>
            <a:off x="1692463" y="402492"/>
            <a:ext cx="7110566" cy="1377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1" name="Google Shape;111;p14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14" name="Google Shape;114;p14"/>
          <p:cNvCxnSpPr>
            <a:cxnSpLocks/>
          </p:cNvCxnSpPr>
          <p:nvPr/>
        </p:nvCxnSpPr>
        <p:spPr bwMode="auto">
          <a:xfrm>
            <a:off x="1691680" y="1923678"/>
            <a:ext cx="7128792" cy="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2_Два объекта" userDrawn="1">
  <p:cSld name="2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 txBox="1">
            <a:spLocks noGrp="1"/>
          </p:cNvSpPr>
          <p:nvPr>
            <p:ph type="title"/>
          </p:nvPr>
        </p:nvSpPr>
        <p:spPr bwMode="auto">
          <a:xfrm>
            <a:off x="1691680" y="303498"/>
            <a:ext cx="7128792" cy="8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7" name="Google Shape;117;p15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8" name="Google Shape;118;p15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20" name="Google Shape;120;p15"/>
          <p:cNvCxnSpPr>
            <a:cxnSpLocks/>
          </p:cNvCxnSpPr>
          <p:nvPr/>
        </p:nvCxnSpPr>
        <p:spPr bwMode="auto">
          <a:xfrm>
            <a:off x="1691680" y="1131590"/>
            <a:ext cx="7128792" cy="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5"/>
          <p:cNvSpPr>
            <a:spLocks noGrp="1"/>
          </p:cNvSpPr>
          <p:nvPr>
            <p:ph type="pic" idx="2"/>
          </p:nvPr>
        </p:nvSpPr>
        <p:spPr bwMode="auto">
          <a:xfrm>
            <a:off x="1691680" y="1275606"/>
            <a:ext cx="3513857" cy="3456384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22" name="Google Shape;122;p15"/>
          <p:cNvSpPr txBox="1">
            <a:spLocks noGrp="1"/>
          </p:cNvSpPr>
          <p:nvPr>
            <p:ph type="body" idx="1"/>
          </p:nvPr>
        </p:nvSpPr>
        <p:spPr bwMode="auto">
          <a:xfrm>
            <a:off x="5310705" y="3435846"/>
            <a:ext cx="3513857" cy="1296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marL="1371600" lvl="2" indent="-295274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23" name="Google Shape;123;p15"/>
          <p:cNvSpPr>
            <a:spLocks noGrp="1"/>
          </p:cNvSpPr>
          <p:nvPr>
            <p:ph type="pic" idx="3"/>
          </p:nvPr>
        </p:nvSpPr>
        <p:spPr bwMode="auto">
          <a:xfrm>
            <a:off x="5310705" y="1275606"/>
            <a:ext cx="3513857" cy="2088231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3_Два объекта" userDrawn="1">
  <p:cSld name="3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" name="Google Shape;125;p16"/>
          <p:cNvSpPr txBox="1">
            <a:spLocks noGrp="1"/>
          </p:cNvSpPr>
          <p:nvPr>
            <p:ph type="title"/>
          </p:nvPr>
        </p:nvSpPr>
        <p:spPr bwMode="auto">
          <a:xfrm>
            <a:off x="1691680" y="303498"/>
            <a:ext cx="7128792" cy="8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6" name="Google Shape;126;p16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7" name="Google Shape;127;p16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29" name="Google Shape;129;p16"/>
          <p:cNvCxnSpPr>
            <a:cxnSpLocks/>
          </p:cNvCxnSpPr>
          <p:nvPr/>
        </p:nvCxnSpPr>
        <p:spPr bwMode="auto">
          <a:xfrm>
            <a:off x="1691680" y="1131590"/>
            <a:ext cx="7128792" cy="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0" name="Google Shape;130;p16"/>
          <p:cNvSpPr>
            <a:spLocks noGrp="1"/>
          </p:cNvSpPr>
          <p:nvPr>
            <p:ph type="pic" idx="2"/>
          </p:nvPr>
        </p:nvSpPr>
        <p:spPr bwMode="auto">
          <a:xfrm>
            <a:off x="1691680" y="1275606"/>
            <a:ext cx="3513857" cy="3456384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31" name="Google Shape;131;p16"/>
          <p:cNvSpPr txBox="1">
            <a:spLocks noGrp="1"/>
          </p:cNvSpPr>
          <p:nvPr>
            <p:ph type="body" idx="1"/>
          </p:nvPr>
        </p:nvSpPr>
        <p:spPr bwMode="auto">
          <a:xfrm>
            <a:off x="5310705" y="1275606"/>
            <a:ext cx="3513857" cy="345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marL="1371600" lvl="2" indent="-295274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4_Два объекта" userDrawn="1">
  <p:cSld name="4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>
            <a:spLocks noGrp="1"/>
          </p:cNvSpPr>
          <p:nvPr>
            <p:ph type="title"/>
          </p:nvPr>
        </p:nvSpPr>
        <p:spPr bwMode="auto">
          <a:xfrm>
            <a:off x="4932040" y="303498"/>
            <a:ext cx="3888431" cy="8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37" name="Google Shape;137;p17"/>
          <p:cNvCxnSpPr>
            <a:cxnSpLocks/>
          </p:cNvCxnSpPr>
          <p:nvPr/>
        </p:nvCxnSpPr>
        <p:spPr bwMode="auto">
          <a:xfrm>
            <a:off x="4932040" y="1131590"/>
            <a:ext cx="3888432" cy="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8" name="Google Shape;138;p17"/>
          <p:cNvSpPr>
            <a:spLocks noGrp="1"/>
          </p:cNvSpPr>
          <p:nvPr>
            <p:ph type="pic" idx="2"/>
          </p:nvPr>
        </p:nvSpPr>
        <p:spPr bwMode="auto">
          <a:xfrm>
            <a:off x="1367644" y="0"/>
            <a:ext cx="3220419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39" name="Google Shape;139;p17"/>
          <p:cNvSpPr txBox="1">
            <a:spLocks noGrp="1"/>
          </p:cNvSpPr>
          <p:nvPr>
            <p:ph type="body" idx="1"/>
          </p:nvPr>
        </p:nvSpPr>
        <p:spPr bwMode="auto">
          <a:xfrm>
            <a:off x="4932041" y="1275606"/>
            <a:ext cx="3892522" cy="345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2pPr>
            <a:lvl3pPr marL="1371600" lvl="2" indent="-295274" algn="l"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 sz="105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>
            <a:spLocks noGrp="1"/>
          </p:cNvSpPr>
          <p:nvPr>
            <p:ph type="title"/>
          </p:nvPr>
        </p:nvSpPr>
        <p:spPr bwMode="auto">
          <a:xfrm>
            <a:off x="1691680" y="303498"/>
            <a:ext cx="7128792" cy="8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2" name="Google Shape;142;p18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45" name="Google Shape;145;p18"/>
          <p:cNvCxnSpPr>
            <a:cxnSpLocks/>
          </p:cNvCxnSpPr>
          <p:nvPr/>
        </p:nvCxnSpPr>
        <p:spPr bwMode="auto">
          <a:xfrm>
            <a:off x="1691680" y="1131590"/>
            <a:ext cx="7128792" cy="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" name="Google Shape;147;p19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8" name="Google Shape;148;p19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9" name="Google Shape;149;p19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>
            <a:spLocks noGrp="1"/>
          </p:cNvSpPr>
          <p:nvPr>
            <p:ph type="title"/>
          </p:nvPr>
        </p:nvSpPr>
        <p:spPr bwMode="auto">
          <a:xfrm>
            <a:off x="1692463" y="303498"/>
            <a:ext cx="2627509" cy="1548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2000"/>
              <a:buFont typeface="Arial"/>
              <a:buNone/>
              <a:defRPr sz="20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2" name="Google Shape;152;p20"/>
          <p:cNvSpPr txBox="1">
            <a:spLocks noGrp="1"/>
          </p:cNvSpPr>
          <p:nvPr>
            <p:ph type="body" idx="1"/>
          </p:nvPr>
        </p:nvSpPr>
        <p:spPr bwMode="auto">
          <a:xfrm>
            <a:off x="1692463" y="1923678"/>
            <a:ext cx="2627509" cy="267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pPr>
              <a:defRPr/>
            </a:pPr>
            <a:endParaRPr/>
          </a:p>
        </p:txBody>
      </p:sp>
      <p:sp>
        <p:nvSpPr>
          <p:cNvPr id="153" name="Google Shape;153;p20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body" idx="2"/>
          </p:nvPr>
        </p:nvSpPr>
        <p:spPr bwMode="auto">
          <a:xfrm>
            <a:off x="4588063" y="303497"/>
            <a:ext cx="4232409" cy="4298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175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4pPr>
            <a:lvl5pPr marL="228600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 bwMode="auto">
          <a:xfrm>
            <a:off x="1691680" y="303498"/>
            <a:ext cx="7128792" cy="8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3E81"/>
                </a:solidFill>
                <a:latin typeface="Arial"/>
                <a:ea typeface="Arial"/>
                <a:cs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 bwMode="auto">
          <a:xfrm>
            <a:off x="1691680" y="1311610"/>
            <a:ext cx="7128792" cy="3312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3048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–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298450" algn="l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 bwMode="auto">
          <a:xfrm>
            <a:off x="6174737" y="4803998"/>
            <a:ext cx="2133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 bwMode="auto">
          <a:xfrm>
            <a:off x="1692463" y="4803998"/>
            <a:ext cx="289560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 bwMode="auto">
          <a:xfrm>
            <a:off x="8370981" y="4803998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15" name="Google Shape;15;p1"/>
          <p:cNvPicPr/>
          <p:nvPr/>
        </p:nvPicPr>
        <p:blipFill>
          <a:blip r:embed="rId14">
            <a:alphaModFix/>
          </a:blip>
          <a:srcRect/>
          <a:stretch/>
        </p:blipFill>
        <p:spPr bwMode="auto">
          <a:xfrm>
            <a:off x="0" y="-2110"/>
            <a:ext cx="1350987" cy="514772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</p:sldLayoutIdLst>
  <p:hf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yandex.ru/maps/2/saintpetersburg/?ll=30.341380,59.940680&amp;mode=usermaps&amp;source=constructorLink&amp;um=constructor:9b052feb679a8a0ee3c902c950f034896ae56659b84b1f338e93b1762e719d20&amp;z=13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/>
          <p:nvPr/>
        </p:nvSpPr>
        <p:spPr bwMode="auto">
          <a:xfrm>
            <a:off x="681644" y="2267309"/>
            <a:ext cx="757939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ru-RU" sz="2800" dirty="0">
                <a:solidFill>
                  <a:schemeClr val="tx1"/>
                </a:solidFill>
                <a:latin typeface="Cera Pro" panose="00000500000000000000" pitchFamily="2" charset="0"/>
                <a:ea typeface="Open Sans SemiBold"/>
                <a:cs typeface="Open Sans SemiBold"/>
              </a:rPr>
              <a:t>«Картирование маршрута </a:t>
            </a:r>
          </a:p>
          <a:p>
            <a:pPr lvl="0">
              <a:defRPr/>
            </a:pPr>
            <a:r>
              <a:rPr lang="ru-RU" sz="2800" dirty="0">
                <a:solidFill>
                  <a:schemeClr val="tx1"/>
                </a:solidFill>
                <a:latin typeface="Cera Pro" panose="00000500000000000000" pitchFamily="2" charset="0"/>
                <a:ea typeface="Open Sans SemiBold"/>
                <a:cs typeface="Open Sans SemiBold"/>
              </a:rPr>
              <a:t>профильного обучения»</a:t>
            </a:r>
            <a:endParaRPr sz="2800" dirty="0">
              <a:solidFill>
                <a:schemeClr val="tx1"/>
              </a:solidFill>
              <a:latin typeface="Cera Pro" panose="00000500000000000000" pitchFamily="2" charset="0"/>
              <a:ea typeface="Open Sans SemiBold"/>
              <a:cs typeface="Open Sans SemiBold"/>
            </a:endParaRPr>
          </a:p>
        </p:txBody>
      </p:sp>
      <p:sp>
        <p:nvSpPr>
          <p:cNvPr id="163" name="Google Shape;163;p21"/>
          <p:cNvSpPr txBox="1"/>
          <p:nvPr/>
        </p:nvSpPr>
        <p:spPr bwMode="auto">
          <a:xfrm>
            <a:off x="681644" y="3367766"/>
            <a:ext cx="572463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0" i="0" u="none" strike="noStrike" cap="none" dirty="0">
                <a:solidFill>
                  <a:schemeClr val="tx1"/>
                </a:solidFill>
                <a:latin typeface="Cera Pro" panose="00000500000000000000" pitchFamily="2" charset="0"/>
                <a:ea typeface="Open Sans"/>
                <a:cs typeface="Open Sans"/>
              </a:rPr>
              <a:t>Тьюторская практика</a:t>
            </a:r>
            <a:endParaRPr dirty="0">
              <a:solidFill>
                <a:schemeClr val="tx1"/>
              </a:solidFill>
              <a:latin typeface="Cera Pro" panose="00000500000000000000" pitchFamily="2" charset="0"/>
            </a:endParaRPr>
          </a:p>
        </p:txBody>
      </p:sp>
      <p:sp>
        <p:nvSpPr>
          <p:cNvPr id="164" name="Google Shape;164;p21"/>
          <p:cNvSpPr txBox="1"/>
          <p:nvPr/>
        </p:nvSpPr>
        <p:spPr bwMode="auto">
          <a:xfrm>
            <a:off x="692728" y="3962320"/>
            <a:ext cx="572463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0" i="0" u="none" strike="noStrike" cap="none" dirty="0">
                <a:solidFill>
                  <a:schemeClr val="tx1"/>
                </a:solidFill>
                <a:latin typeface="Cera Pro" panose="00000500000000000000" pitchFamily="2" charset="0"/>
                <a:ea typeface="Open Sans"/>
                <a:cs typeface="Open Sans"/>
              </a:rPr>
              <a:t>Команда ГБОУ школы №643 Московского района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:w="http://schemas.openxmlformats.org/wordprocessingml/2006/main" xmlns:m="http://schemas.openxmlformats.org/officeDocument/2006/math" xmlns="">
      <p:transition spd="slow" advClick="1">
        <p:fade thruBlk="1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52000">
              <a:schemeClr val="bg1">
                <a:lumMod val="98000"/>
              </a:schemeClr>
            </a:gs>
            <a:gs pos="100000">
              <a:schemeClr val="bg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8451" cy="5143500"/>
          </a:xfrm>
          <a:prstGeom prst="rect">
            <a:avLst/>
          </a:prstGeom>
        </p:spPr>
      </p:pic>
      <p:sp>
        <p:nvSpPr>
          <p:cNvPr id="170" name="Google Shape;170;p22"/>
          <p:cNvSpPr txBox="1">
            <a:spLocks noGrp="1"/>
          </p:cNvSpPr>
          <p:nvPr>
            <p:ph type="body" idx="1"/>
          </p:nvPr>
        </p:nvSpPr>
        <p:spPr bwMode="auto">
          <a:xfrm>
            <a:off x="493319" y="1471613"/>
            <a:ext cx="5378844" cy="2235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spcBef>
                <a:spcPts val="0"/>
              </a:spcBef>
              <a:defRPr/>
            </a:pPr>
            <a:r>
              <a:rPr lang="ru-RU" sz="2400" dirty="0">
                <a:solidFill>
                  <a:schemeClr val="tx1"/>
                </a:solidFill>
                <a:latin typeface="Cera Pro" panose="00000500000000000000" pitchFamily="2" charset="0"/>
              </a:rPr>
              <a:t>Приветственное слово </a:t>
            </a:r>
          </a:p>
          <a:p>
            <a:pPr marL="0" lvl="0" indent="0">
              <a:spcBef>
                <a:spcPts val="0"/>
              </a:spcBef>
              <a:defRPr/>
            </a:pPr>
            <a:r>
              <a:rPr lang="ru-RU" sz="2400" dirty="0">
                <a:solidFill>
                  <a:schemeClr val="tx1"/>
                </a:solidFill>
                <a:latin typeface="Cera Pro" panose="00000500000000000000" pitchFamily="2" charset="0"/>
              </a:rPr>
              <a:t>директора ГБОУ школы №643, </a:t>
            </a:r>
          </a:p>
          <a:p>
            <a:pPr marL="0" lvl="0" indent="0">
              <a:spcBef>
                <a:spcPts val="0"/>
              </a:spcBef>
              <a:defRPr/>
            </a:pPr>
            <a:r>
              <a:rPr lang="ru-RU" sz="2400" dirty="0" err="1">
                <a:solidFill>
                  <a:schemeClr val="tx1"/>
                </a:solidFill>
                <a:latin typeface="Cera Pro" panose="00000500000000000000" pitchFamily="2" charset="0"/>
              </a:rPr>
              <a:t>Шадеркиной</a:t>
            </a:r>
            <a:r>
              <a:rPr lang="ru-RU" sz="2400" dirty="0">
                <a:solidFill>
                  <a:schemeClr val="tx1"/>
                </a:solidFill>
                <a:latin typeface="Cera Pro" panose="00000500000000000000" pitchFamily="2" charset="0"/>
              </a:rPr>
              <a:t> Юлии Анатольевны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11952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2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1026" name="Picture 2" descr="https://643spb.edusite.ru/wp-content/uploads/2025/01/Emblema-64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201" y="1237445"/>
            <a:ext cx="2951880" cy="270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:w="http://schemas.openxmlformats.org/wordprocessingml/2006/main" xmlns:m="http://schemas.openxmlformats.org/officeDocument/2006/math" xmlns="">
      <p:transition spd="slow" advClick="1">
        <p:fade thruBlk="1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52000">
              <a:schemeClr val="bg1">
                <a:lumMod val="98000"/>
              </a:schemeClr>
            </a:gs>
            <a:gs pos="100000">
              <a:schemeClr val="bg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8451" cy="5143500"/>
          </a:xfrm>
          <a:prstGeom prst="rect">
            <a:avLst/>
          </a:prstGeom>
        </p:spPr>
      </p:pic>
      <p:sp>
        <p:nvSpPr>
          <p:cNvPr id="170" name="Google Shape;170;p22"/>
          <p:cNvSpPr txBox="1">
            <a:spLocks noGrp="1"/>
          </p:cNvSpPr>
          <p:nvPr>
            <p:ph type="body" idx="1"/>
          </p:nvPr>
        </p:nvSpPr>
        <p:spPr bwMode="auto">
          <a:xfrm>
            <a:off x="493319" y="345354"/>
            <a:ext cx="8151812" cy="113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>
              <a:spcBef>
                <a:spcPts val="0"/>
              </a:spcBef>
              <a:defRPr/>
            </a:pPr>
            <a:r>
              <a:rPr lang="ru-RU" sz="3200" dirty="0">
                <a:solidFill>
                  <a:schemeClr val="tx1"/>
                </a:solidFill>
                <a:latin typeface="Cera Pro" panose="00000500000000000000" pitchFamily="2" charset="0"/>
              </a:rPr>
              <a:t>Представление команды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11952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3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7770" y="1483446"/>
            <a:ext cx="785812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  <a:t>Иванова Евгения Евгеньевна</a:t>
            </a:r>
            <a:r>
              <a:rPr lang="ru-RU" i="1" dirty="0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  <a:t>, учитель, руководитель ОДОД, педагог дополнительного образования ГБОУ школа № 643 Московского района Санкт-Петербурга, региональный эксперт Межрегиональной </a:t>
            </a:r>
            <a:r>
              <a:rPr lang="ru-RU" i="1" dirty="0" err="1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  <a:t>тьюторской</a:t>
            </a:r>
            <a:r>
              <a:rPr lang="ru-RU" i="1" dirty="0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  <a:t> ассоциации;</a:t>
            </a:r>
          </a:p>
          <a:p>
            <a:endParaRPr lang="ru-RU" b="1" i="1" dirty="0">
              <a:latin typeface="Cera Pro" panose="0000050000000000000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i="1" dirty="0" err="1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  <a:t>Грозенков</a:t>
            </a:r>
            <a:r>
              <a:rPr lang="ru-RU" b="1" i="1" dirty="0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  <a:t> Максим Андреевич</a:t>
            </a:r>
            <a:r>
              <a:rPr lang="ru-RU" i="1" dirty="0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  <a:t>, учитель, педагог дополнительного образования ГБОУ школа № 643 Московского района Санкт-Петербурга, член Межрегиональной </a:t>
            </a:r>
            <a:r>
              <a:rPr lang="ru-RU" i="1" dirty="0" err="1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  <a:t>тьюторской</a:t>
            </a:r>
            <a:r>
              <a:rPr lang="ru-RU" i="1" dirty="0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  <a:t> ассоциации;</a:t>
            </a:r>
          </a:p>
          <a:p>
            <a:endParaRPr lang="ru-RU" b="1" i="1" dirty="0">
              <a:latin typeface="Cera Pro" panose="0000050000000000000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i="1" dirty="0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  <a:t>Никонова Наталья Сергеевна</a:t>
            </a:r>
            <a:r>
              <a:rPr lang="ru-RU" i="1" dirty="0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  <a:t>, учитель, педагог дополнительного образования ГБОУ школа № 643 Московского района </a:t>
            </a:r>
            <a:br>
              <a:rPr lang="ru-RU" i="1" dirty="0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i="1" dirty="0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  <a:t>Санкт-Петербурга;</a:t>
            </a:r>
          </a:p>
          <a:p>
            <a:endParaRPr lang="ru-RU" b="1" i="1" dirty="0">
              <a:latin typeface="Cera Pro" panose="0000050000000000000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i="1" dirty="0" err="1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  <a:t>Шляхтина</a:t>
            </a:r>
            <a:r>
              <a:rPr lang="ru-RU" b="1" i="1" dirty="0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  <a:t> Ирина Вячеславовна</a:t>
            </a:r>
            <a:r>
              <a:rPr lang="ru-RU" i="1" dirty="0">
                <a:latin typeface="Cera Pro" panose="00000500000000000000" charset="0"/>
                <a:ea typeface="Calibri" panose="020F0502020204030204" pitchFamily="34" charset="0"/>
                <a:cs typeface="Times New Roman" panose="02020603050405020304" pitchFamily="18" charset="0"/>
              </a:rPr>
              <a:t>, учитель, педагог дополнительного образования ГБОУ школа № 643 Московского района Санкт-Петербурга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987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:w="http://schemas.openxmlformats.org/wordprocessingml/2006/main" xmlns:m="http://schemas.openxmlformats.org/officeDocument/2006/math" xmlns="">
      <p:transition spd="slow" advClick="1">
        <p:fade thruBlk="1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8000">
              <a:schemeClr val="bg1">
                <a:lumMod val="88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68" r="177"/>
          <a:stretch/>
        </p:blipFill>
        <p:spPr bwMode="auto">
          <a:xfrm>
            <a:off x="-4983" y="0"/>
            <a:ext cx="2025650" cy="5150735"/>
          </a:xfrm>
          <a:prstGeom prst="rect">
            <a:avLst/>
          </a:prstGeom>
        </p:spPr>
      </p:pic>
      <p:sp>
        <p:nvSpPr>
          <p:cNvPr id="177" name="Google Shape;177;p23"/>
          <p:cNvSpPr txBox="1">
            <a:spLocks noGrp="1"/>
          </p:cNvSpPr>
          <p:nvPr>
            <p:ph type="ctrTitle"/>
          </p:nvPr>
        </p:nvSpPr>
        <p:spPr bwMode="auto">
          <a:xfrm>
            <a:off x="3057525" y="687619"/>
            <a:ext cx="5620964" cy="82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003E81"/>
              </a:buClr>
              <a:buSzPts val="2400"/>
              <a:buFont typeface="Arial"/>
              <a:buNone/>
              <a:defRPr/>
            </a:pPr>
            <a:r>
              <a:rPr lang="ru-RU" sz="2800" b="1" dirty="0">
                <a:solidFill>
                  <a:schemeClr val="tx1"/>
                </a:solidFill>
                <a:latin typeface="Cera Pro" panose="00000500000000000000" pitchFamily="2" charset="0"/>
              </a:rPr>
              <a:t>Кто такой </a:t>
            </a:r>
            <a:r>
              <a:rPr lang="ru-RU" sz="2800" b="1" dirty="0" err="1">
                <a:solidFill>
                  <a:schemeClr val="tx1"/>
                </a:solidFill>
                <a:latin typeface="Cera Pro" panose="00000500000000000000" pitchFamily="2" charset="0"/>
              </a:rPr>
              <a:t>тьютор</a:t>
            </a:r>
            <a:r>
              <a:rPr lang="ru-RU" sz="2800" b="1" dirty="0">
                <a:solidFill>
                  <a:schemeClr val="tx1"/>
                </a:solidFill>
                <a:latin typeface="Cera Pro" panose="00000500000000000000" pitchFamily="2" charset="0"/>
              </a:rPr>
              <a:t>?</a:t>
            </a:r>
            <a:endParaRPr sz="2800" b="1" dirty="0">
              <a:solidFill>
                <a:schemeClr val="tx1"/>
              </a:solidFill>
              <a:latin typeface="Cera Pro" panose="00000500000000000000" pitchFamily="2" charset="0"/>
            </a:endParaRPr>
          </a:p>
        </p:txBody>
      </p:sp>
      <p:sp>
        <p:nvSpPr>
          <p:cNvPr id="179" name="Google Shape;179;p23"/>
          <p:cNvSpPr txBox="1"/>
          <p:nvPr/>
        </p:nvSpPr>
        <p:spPr bwMode="auto">
          <a:xfrm>
            <a:off x="3057525" y="1665002"/>
            <a:ext cx="5514975" cy="3149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buClr>
                <a:schemeClr val="dk1"/>
              </a:buClr>
              <a:buSzPts val="1400"/>
              <a:defRPr/>
            </a:pPr>
            <a:r>
              <a:rPr lang="ru-RU" sz="2000" dirty="0">
                <a:solidFill>
                  <a:schemeClr val="tx1"/>
                </a:solidFill>
                <a:latin typeface="Cera Pro" panose="00000500000000000000" pitchFamily="2" charset="0"/>
              </a:rPr>
              <a:t>Он сопровождает индивидуальную образовательную программу ученика и помогает ему определиться с будущим.</a:t>
            </a:r>
          </a:p>
          <a:p>
            <a:pPr lvl="0">
              <a:buClr>
                <a:schemeClr val="dk1"/>
              </a:buClr>
              <a:buSzPts val="1400"/>
              <a:defRPr/>
            </a:pP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  <a:p>
            <a:pPr>
              <a:buClr>
                <a:schemeClr val="dk1"/>
              </a:buClr>
              <a:buSzPts val="1400"/>
              <a:defRPr/>
            </a:pPr>
            <a:r>
              <a:rPr lang="ru-RU" sz="2000" dirty="0">
                <a:solidFill>
                  <a:schemeClr val="tx1"/>
                </a:solidFill>
                <a:latin typeface="Cera Pro" panose="00000500000000000000" pitchFamily="2" charset="0"/>
              </a:rPr>
              <a:t>Его </a:t>
            </a:r>
            <a:r>
              <a:rPr lang="ru-RU" sz="2000" b="1" dirty="0">
                <a:solidFill>
                  <a:schemeClr val="tx1"/>
                </a:solidFill>
                <a:latin typeface="Cera Pro" panose="00000500000000000000" pitchFamily="2" charset="0"/>
              </a:rPr>
              <a:t>главная задача </a:t>
            </a:r>
            <a:r>
              <a:rPr lang="ru-RU" sz="2000" dirty="0">
                <a:solidFill>
                  <a:schemeClr val="tx1"/>
                </a:solidFill>
                <a:latin typeface="Cera Pro" panose="00000500000000000000" pitchFamily="2" charset="0"/>
              </a:rPr>
              <a:t>— не преподавать предмет, а помочь ребенку осознать свои интересы, цели и выстроить персональный путь к их достижению.</a:t>
            </a:r>
            <a:endParaRPr sz="2000" dirty="0">
              <a:solidFill>
                <a:schemeClr val="tx1"/>
              </a:solidFill>
              <a:latin typeface="Cera Pro" panose="00000500000000000000" pitchFamily="2" charset="0"/>
            </a:endParaRPr>
          </a:p>
        </p:txBody>
      </p:sp>
      <p:sp>
        <p:nvSpPr>
          <p:cNvPr id="7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11952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4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9" y="1743584"/>
            <a:ext cx="2856222" cy="191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:w="http://schemas.openxmlformats.org/wordprocessingml/2006/main" xmlns:m="http://schemas.openxmlformats.org/officeDocument/2006/math" xmlns="">
      <p:transition spd="slow" advClick="1">
        <p:fade thruBlk="1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88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92163" y="4300538"/>
            <a:ext cx="7858615" cy="357188"/>
          </a:xfrm>
        </p:spPr>
        <p:txBody>
          <a:bodyPr>
            <a:normAutofit/>
          </a:bodyPr>
          <a:lstStyle/>
          <a:p>
            <a:pPr marL="85725" indent="0"/>
            <a:r>
              <a:rPr lang="en-US" sz="600" dirty="0">
                <a:solidFill>
                  <a:srgbClr val="000000"/>
                </a:solidFill>
                <a:sym typeface="Arial"/>
                <a:hlinkClick r:id="rId2"/>
              </a:rPr>
              <a:t>https://yandex.ru/maps/2/saintpetersburg/?ll=30.341380%2C59.940680&amp;mode=usermaps&amp;source=constructorLink&amp;um=constructor%3A9b052feb679a8a0ee3c902c950f034896ae56659b84b1f338e93b1762e719d20&amp;z=13 - </a:t>
            </a:r>
            <a:endParaRPr lang="ru-RU" sz="600" dirty="0">
              <a:solidFill>
                <a:srgbClr val="000000"/>
              </a:solidFill>
              <a:sym typeface="Arial"/>
            </a:endParaRPr>
          </a:p>
          <a:p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09177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5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792163" y="1374376"/>
            <a:ext cx="7858615" cy="0"/>
          </a:xfrm>
          <a:prstGeom prst="line">
            <a:avLst/>
          </a:prstGeom>
          <a:ln w="15875">
            <a:solidFill>
              <a:srgbClr val="17B8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Текст 5"/>
          <p:cNvSpPr>
            <a:spLocks noGrp="1"/>
          </p:cNvSpPr>
          <p:nvPr>
            <p:ph type="body" idx="1"/>
          </p:nvPr>
        </p:nvSpPr>
        <p:spPr bwMode="auto">
          <a:xfrm>
            <a:off x="792163" y="1596095"/>
            <a:ext cx="7858615" cy="1296144"/>
          </a:xfrm>
        </p:spPr>
        <p:txBody>
          <a:bodyPr>
            <a:normAutofit fontScale="92500" lnSpcReduction="10000"/>
          </a:bodyPr>
          <a:lstStyle/>
          <a:p>
            <a:pPr marL="85725" indent="0">
              <a:spcBef>
                <a:spcPts val="0"/>
              </a:spcBef>
              <a:buSzPts val="1400"/>
              <a:defRPr/>
            </a:pPr>
            <a:r>
              <a:rPr lang="ru-RU" sz="1800" dirty="0">
                <a:solidFill>
                  <a:schemeClr val="tx1"/>
                </a:solidFill>
                <a:latin typeface="Cera Pro" panose="00000500000000000000" pitchFamily="2" charset="0"/>
              </a:rPr>
              <a:t>Картирование — это процесс создания визуальной карты, схемы или модели, описывающей пространственное расположение, структуру или взаимосвязи объектов и процессов. 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  <a:p>
            <a:pPr marL="85725" indent="0">
              <a:spcBef>
                <a:spcPts val="0"/>
              </a:spcBef>
              <a:buSzPts val="1400"/>
              <a:defRPr/>
            </a:pP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  <a:p>
            <a:pPr marL="85725" indent="0">
              <a:spcBef>
                <a:spcPts val="0"/>
              </a:spcBef>
              <a:buSzPts val="1400"/>
              <a:defRPr/>
            </a:pPr>
            <a:r>
              <a:rPr lang="ru-RU" sz="1800" dirty="0">
                <a:solidFill>
                  <a:schemeClr val="tx1"/>
                </a:solidFill>
                <a:latin typeface="Cera Pro" panose="00000500000000000000" pitchFamily="2" charset="0"/>
              </a:rPr>
              <a:t>Определить маршрут </a:t>
            </a:r>
            <a:r>
              <a:rPr lang="ru-RU" sz="1800" dirty="0" err="1">
                <a:solidFill>
                  <a:schemeClr val="tx1"/>
                </a:solidFill>
                <a:latin typeface="Cera Pro" panose="00000500000000000000" pitchFamily="2" charset="0"/>
              </a:rPr>
              <a:t>тьюторантов</a:t>
            </a:r>
            <a:r>
              <a:rPr lang="ru-RU" sz="1800" dirty="0">
                <a:solidFill>
                  <a:schemeClr val="tx1"/>
                </a:solidFill>
                <a:latin typeface="Cera Pro" panose="00000500000000000000" pitchFamily="2" charset="0"/>
              </a:rPr>
              <a:t>: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52"/>
          <a:stretch/>
        </p:blipFill>
        <p:spPr bwMode="auto">
          <a:xfrm>
            <a:off x="1800" y="0"/>
            <a:ext cx="9140400" cy="926347"/>
          </a:xfrm>
          <a:prstGeom prst="rect">
            <a:avLst/>
          </a:prstGeom>
        </p:spPr>
      </p:pic>
      <p:sp>
        <p:nvSpPr>
          <p:cNvPr id="32" name="Google Shape;177;p23"/>
          <p:cNvSpPr txBox="1">
            <a:spLocks/>
          </p:cNvSpPr>
          <p:nvPr/>
        </p:nvSpPr>
        <p:spPr bwMode="auto">
          <a:xfrm>
            <a:off x="676102" y="200025"/>
            <a:ext cx="7974676" cy="139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buSzPts val="1200"/>
              <a:defRPr/>
            </a:pPr>
            <a:r>
              <a:rPr lang="ru-RU" sz="3200" dirty="0" err="1">
                <a:solidFill>
                  <a:schemeClr val="tx1"/>
                </a:solidFill>
                <a:latin typeface="Cera Pro" panose="00000500000000000000" pitchFamily="2" charset="0"/>
              </a:rPr>
              <a:t>Тьюторская</a:t>
            </a:r>
            <a:r>
              <a:rPr lang="ru-RU" sz="3200" dirty="0">
                <a:solidFill>
                  <a:schemeClr val="tx1"/>
                </a:solidFill>
                <a:latin typeface="Cera Pro" panose="00000500000000000000" pitchFamily="2" charset="0"/>
              </a:rPr>
              <a:t> технология </a:t>
            </a:r>
          </a:p>
          <a:p>
            <a:pPr algn="ctr">
              <a:buSzPts val="1200"/>
              <a:defRPr/>
            </a:pPr>
            <a:r>
              <a:rPr lang="ru-RU" sz="3200" dirty="0">
                <a:solidFill>
                  <a:schemeClr val="tx1"/>
                </a:solidFill>
                <a:latin typeface="Cera Pro" panose="00000500000000000000" pitchFamily="2" charset="0"/>
              </a:rPr>
              <a:t>Картирование </a:t>
            </a:r>
          </a:p>
        </p:txBody>
      </p:sp>
      <p:pic>
        <p:nvPicPr>
          <p:cNvPr id="11" name="Рисунок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141" y="2988286"/>
            <a:ext cx="6732889" cy="9550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383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:w="http://schemas.openxmlformats.org/wordprocessingml/2006/main" xmlns:m="http://schemas.openxmlformats.org/officeDocument/2006/math" xmlns="">
      <p:transition spd="slow" advClick="1">
        <p:fade thruBlk="1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52000">
              <a:schemeClr val="bg1">
                <a:lumMod val="98000"/>
              </a:schemeClr>
            </a:gs>
            <a:gs pos="100000">
              <a:schemeClr val="bg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" y="0"/>
            <a:ext cx="9138451" cy="5143500"/>
          </a:xfrm>
          <a:prstGeom prst="rect">
            <a:avLst/>
          </a:prstGeom>
        </p:spPr>
      </p:pic>
      <p:sp>
        <p:nvSpPr>
          <p:cNvPr id="170" name="Google Shape;170;p22"/>
          <p:cNvSpPr txBox="1">
            <a:spLocks noGrp="1"/>
          </p:cNvSpPr>
          <p:nvPr>
            <p:ph type="body" idx="1"/>
          </p:nvPr>
        </p:nvSpPr>
        <p:spPr bwMode="auto">
          <a:xfrm>
            <a:off x="493319" y="657226"/>
            <a:ext cx="8151812" cy="928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lvl="0" indent="0" algn="ctr">
              <a:spcBef>
                <a:spcPts val="0"/>
              </a:spcBef>
              <a:defRPr/>
            </a:pPr>
            <a:r>
              <a:rPr lang="ru-RU" sz="3200" dirty="0">
                <a:solidFill>
                  <a:schemeClr val="tx1"/>
                </a:solidFill>
                <a:latin typeface="Cera Pro" panose="00000500000000000000" pitchFamily="2" charset="0"/>
              </a:rPr>
              <a:t>Тьюторская практика </a:t>
            </a:r>
          </a:p>
          <a:p>
            <a:pPr marL="0" lvl="0" indent="0" algn="ctr">
              <a:spcBef>
                <a:spcPts val="0"/>
              </a:spcBef>
              <a:defRPr/>
            </a:pPr>
            <a:r>
              <a:rPr lang="ru-RU" sz="2600" dirty="0">
                <a:solidFill>
                  <a:schemeClr val="tx1"/>
                </a:solidFill>
                <a:latin typeface="Cera Pro" panose="00000500000000000000" pitchFamily="2" charset="0"/>
              </a:rPr>
              <a:t>Картирование маршрута профильного обучения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11952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6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7" r="13972"/>
          <a:stretch/>
        </p:blipFill>
        <p:spPr bwMode="auto">
          <a:xfrm>
            <a:off x="6023375" y="2227659"/>
            <a:ext cx="2621756" cy="181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6279" y="1911849"/>
            <a:ext cx="5234445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>
              <a:lnSpc>
                <a:spcPct val="90000"/>
              </a:lnSpc>
              <a:buClr>
                <a:schemeClr val="dk1"/>
              </a:buClr>
              <a:buSzPts val="1400"/>
              <a:defRPr/>
            </a:pPr>
            <a:r>
              <a:rPr lang="ru-RU" sz="1700" dirty="0">
                <a:solidFill>
                  <a:schemeClr val="tx1"/>
                </a:solidFill>
                <a:latin typeface="Cera Pro" panose="00000500000000000000" pitchFamily="2" charset="0"/>
              </a:rPr>
              <a:t>Все команды начинают с карточки 1 – на ней указано образовательное место, адрес, контекст. На обороте есть задание с </a:t>
            </a:r>
            <a:r>
              <a:rPr lang="en-US" sz="1700" dirty="0">
                <a:solidFill>
                  <a:schemeClr val="tx1"/>
                </a:solidFill>
                <a:latin typeface="Cera Pro" panose="00000500000000000000" pitchFamily="2" charset="0"/>
              </a:rPr>
              <a:t>QR-</a:t>
            </a:r>
            <a:r>
              <a:rPr lang="ru-RU" sz="1700" dirty="0">
                <a:solidFill>
                  <a:schemeClr val="tx1"/>
                </a:solidFill>
                <a:latin typeface="Cera Pro" panose="00000500000000000000" pitchFamily="2" charset="0"/>
              </a:rPr>
              <a:t>кодом.</a:t>
            </a:r>
          </a:p>
          <a:p>
            <a:pPr marL="85725">
              <a:lnSpc>
                <a:spcPct val="90000"/>
              </a:lnSpc>
              <a:buClr>
                <a:schemeClr val="dk1"/>
              </a:buClr>
              <a:buSzPts val="1400"/>
              <a:defRPr/>
            </a:pPr>
            <a:r>
              <a:rPr lang="ru-RU" sz="1700" dirty="0">
                <a:solidFill>
                  <a:schemeClr val="tx1"/>
                </a:solidFill>
                <a:latin typeface="Cera Pro" panose="00000500000000000000" pitchFamily="2" charset="0"/>
              </a:rPr>
              <a:t>Задача каждой команды выполнить задание и получить подсказку- где искать следующее место. При правильном ответе (        ), команда переходит к карточке 2,3,4,5.</a:t>
            </a:r>
          </a:p>
          <a:p>
            <a:pPr marL="85725">
              <a:lnSpc>
                <a:spcPct val="90000"/>
              </a:lnSpc>
              <a:buClr>
                <a:schemeClr val="dk1"/>
              </a:buClr>
              <a:buSzPts val="1400"/>
              <a:defRPr/>
            </a:pPr>
            <a:r>
              <a:rPr lang="ru-RU" sz="1700" dirty="0">
                <a:solidFill>
                  <a:schemeClr val="tx1"/>
                </a:solidFill>
                <a:latin typeface="Cera Pro" panose="00000500000000000000" pitchFamily="2" charset="0"/>
              </a:rPr>
              <a:t>После последнего задания у каждой команды получается профильный маршрут из 5 мест, задача: обозначить эти места на карте.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4240" y="3135261"/>
            <a:ext cx="349179" cy="34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24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:w="http://schemas.openxmlformats.org/wordprocessingml/2006/main" xmlns:m="http://schemas.openxmlformats.org/officeDocument/2006/math" xmlns="">
      <p:transition spd="slow" advClick="1">
        <p:fade thruBlk="1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52000">
              <a:schemeClr val="bg1">
                <a:lumMod val="98000"/>
              </a:schemeClr>
            </a:gs>
            <a:gs pos="100000">
              <a:schemeClr val="bg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38451" cy="5143500"/>
          </a:xfrm>
          <a:prstGeom prst="rect">
            <a:avLst/>
          </a:prstGeom>
        </p:spPr>
      </p:pic>
      <p:sp>
        <p:nvSpPr>
          <p:cNvPr id="170" name="Google Shape;170;p22"/>
          <p:cNvSpPr txBox="1">
            <a:spLocks noGrp="1"/>
          </p:cNvSpPr>
          <p:nvPr>
            <p:ph type="body" idx="1"/>
          </p:nvPr>
        </p:nvSpPr>
        <p:spPr bwMode="auto">
          <a:xfrm>
            <a:off x="493318" y="214313"/>
            <a:ext cx="8151812" cy="155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>
              <a:spcBef>
                <a:spcPts val="0"/>
              </a:spcBef>
              <a:defRPr/>
            </a:pPr>
            <a:r>
              <a:rPr lang="ru-RU" sz="3200" dirty="0">
                <a:solidFill>
                  <a:schemeClr val="tx1"/>
                </a:solidFill>
                <a:latin typeface="Cera Pro" panose="00000500000000000000" pitchFamily="2" charset="0"/>
              </a:rPr>
              <a:t>Рефлексия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11952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7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4" t="7035" r="5756" b="10233"/>
          <a:stretch/>
        </p:blipFill>
        <p:spPr bwMode="auto">
          <a:xfrm>
            <a:off x="1959401" y="1641353"/>
            <a:ext cx="5219646" cy="328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14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:w="http://schemas.openxmlformats.org/wordprocessingml/2006/main" xmlns:m="http://schemas.openxmlformats.org/officeDocument/2006/math" xmlns="">
      <p:transition spd="slow" advClick="1">
        <p:fade thruBlk="1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>
          <a:gsLst>
            <a:gs pos="52000">
              <a:schemeClr val="bg1">
                <a:lumMod val="98000"/>
              </a:schemeClr>
            </a:gs>
            <a:gs pos="100000">
              <a:schemeClr val="bg1">
                <a:lumMod val="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8451" cy="5143500"/>
          </a:xfrm>
          <a:prstGeom prst="rect">
            <a:avLst/>
          </a:prstGeom>
        </p:spPr>
      </p:pic>
      <p:sp>
        <p:nvSpPr>
          <p:cNvPr id="170" name="Google Shape;170;p22"/>
          <p:cNvSpPr txBox="1">
            <a:spLocks noGrp="1"/>
          </p:cNvSpPr>
          <p:nvPr>
            <p:ph type="body" idx="1"/>
          </p:nvPr>
        </p:nvSpPr>
        <p:spPr bwMode="auto">
          <a:xfrm>
            <a:off x="493319" y="1971675"/>
            <a:ext cx="8151812" cy="1735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>
              <a:spcBef>
                <a:spcPts val="0"/>
              </a:spcBef>
              <a:defRPr/>
            </a:pPr>
            <a:r>
              <a:rPr lang="ru-RU" sz="3200" dirty="0">
                <a:solidFill>
                  <a:schemeClr val="tx1"/>
                </a:solidFill>
                <a:latin typeface="Cera Pro" panose="00000500000000000000" pitchFamily="2" charset="0"/>
              </a:rPr>
              <a:t>Спасибо за внимание!</a:t>
            </a:r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 bwMode="auto">
          <a:xfrm>
            <a:off x="8711952" y="4927476"/>
            <a:ext cx="432048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  <a:latin typeface="Cera Pro" panose="00000500000000000000" pitchFamily="2" charset="0"/>
              </a:rPr>
              <a:t>8</a:t>
            </a:fld>
            <a:endParaRPr sz="900" dirty="0">
              <a:solidFill>
                <a:schemeClr val="tx1">
                  <a:lumMod val="65000"/>
                  <a:lumOff val="35000"/>
                </a:schemeClr>
              </a:solidFill>
              <a:latin typeface="Cera Pro" panose="00000500000000000000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488" y="3412997"/>
            <a:ext cx="1327882" cy="13278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73972" y="3707606"/>
            <a:ext cx="30126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Сайт ГБОУ СОШ №643 196247, Санкт-Петербург, Варшавская ул., 63 литер А, тел. 375-00-00</a:t>
            </a:r>
          </a:p>
        </p:txBody>
      </p:sp>
      <p:pic>
        <p:nvPicPr>
          <p:cNvPr id="7" name="Picture 2" descr="https://643spb.edusite.ru/wp-content/uploads/2025/01/Emblema-64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122" y="365187"/>
            <a:ext cx="2042206" cy="187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83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:w="http://schemas.openxmlformats.org/wordprocessingml/2006/main" xmlns:m="http://schemas.openxmlformats.org/officeDocument/2006/math" xmlns="">
      <p:transition spd="slow" advClick="1">
        <p:fade thruBlk="1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851</TotalTime>
  <Words>322</Words>
  <Application>Microsoft Office PowerPoint</Application>
  <DocSecurity>0</DocSecurity>
  <PresentationFormat>Экран (16:9)</PresentationFormat>
  <Paragraphs>40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Cera Pro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Кто такой тьютор?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Вялкова Ольга Николаевна</dc:creator>
  <cp:keywords/>
  <dc:description/>
  <cp:lastModifiedBy>Людмила Олефир</cp:lastModifiedBy>
  <cp:revision>40</cp:revision>
  <dcterms:modified xsi:type="dcterms:W3CDTF">2026-04-01T10:46:00Z</dcterms:modified>
  <cp:category/>
  <dc:identifier/>
  <cp:contentStatus/>
  <dc:language/>
  <cp:version/>
</cp:coreProperties>
</file>