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sldIdLst>
    <p:sldId id="256" r:id="rId2"/>
    <p:sldId id="280" r:id="rId3"/>
    <p:sldId id="281" r:id="rId4"/>
    <p:sldId id="274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7" r:id="rId18"/>
    <p:sldId id="298" r:id="rId19"/>
    <p:sldId id="296" r:id="rId20"/>
  </p:sldIdLst>
  <p:sldSz cx="9144000" cy="5143500" type="screen16x9"/>
  <p:notesSz cx="9144000" cy="5143500"/>
  <p:embeddedFontLst>
    <p:embeddedFont>
      <p:font typeface="Cera Pro" panose="00000500000000000000" charset="0"/>
      <p:regular r:id="rId21"/>
      <p:bold r:id="rId22"/>
      <p:italic r:id="rId23"/>
      <p:boldItalic r:id="rId24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A56CED7-A0FD-E446-A054-EF815719AC06}">
          <p14:sldIdLst>
            <p14:sldId id="256"/>
            <p14:sldId id="280"/>
            <p14:sldId id="281"/>
            <p14:sldId id="274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7"/>
            <p14:sldId id="298"/>
            <p14:sldId id="296"/>
          </p14:sldIdLst>
        </p14:section>
        <p14:section name="Раздел без заголовка" id="{113D74B0-AA9D-B740-B02C-B9DC18730B1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779">
          <p15:clr>
            <a:srgbClr val="A4A3A4"/>
          </p15:clr>
        </p15:guide>
        <p15:guide id="2" pos="3175" userDrawn="1">
          <p15:clr>
            <a:srgbClr val="A4A3A4"/>
          </p15:clr>
        </p15:guide>
        <p15:guide id="3" pos="12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F21"/>
    <a:srgbClr val="01BFF1"/>
    <a:srgbClr val="00B09B"/>
    <a:srgbClr val="FFC000"/>
    <a:srgbClr val="4BACC6"/>
    <a:srgbClr val="8064A2"/>
    <a:srgbClr val="9BBB59"/>
    <a:srgbClr val="17B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29" autoAdjust="0"/>
    <p:restoredTop sz="94674" autoAdjust="0"/>
  </p:normalViewPr>
  <p:slideViewPr>
    <p:cSldViewPr snapToGrid="0">
      <p:cViewPr varScale="1">
        <p:scale>
          <a:sx n="105" d="100"/>
          <a:sy n="105" d="100"/>
        </p:scale>
        <p:origin x="552" y="62"/>
      </p:cViewPr>
      <p:guideLst>
        <p:guide orient="horz" pos="1779"/>
        <p:guide pos="3175"/>
        <p:guide pos="12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Обложка" userDrawn="1">
  <p:cSld name="1_Обложка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Google Shape;17;p2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751" y="2830"/>
            <a:ext cx="9142497" cy="5143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5_Два объекта" userDrawn="1">
  <p:cSld name="5_Два объекта">
    <p:bg>
      <p:bgPr>
        <a:gradFill>
          <a:gsLst>
            <a:gs pos="0">
              <a:srgbClr val="0072DF"/>
            </a:gs>
            <a:gs pos="100000">
              <a:srgbClr val="003E81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2" name="Google Shape;22;p3"/>
          <p:cNvSpPr>
            <a:spLocks noGrp="1"/>
          </p:cNvSpPr>
          <p:nvPr>
            <p:ph type="pic" idx="2"/>
          </p:nvPr>
        </p:nvSpPr>
        <p:spPr bwMode="auto">
          <a:xfrm>
            <a:off x="1352740" y="0"/>
            <a:ext cx="3219259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 bwMode="auto">
          <a:xfrm>
            <a:off x="4932040" y="339501"/>
            <a:ext cx="3888431" cy="2124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 bwMode="auto">
          <a:xfrm>
            <a:off x="4932041" y="2679762"/>
            <a:ext cx="3892522" cy="2016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2pPr>
            <a:lvl3pPr marL="1371600" lvl="2" indent="-295274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Два объекта" userDrawn="1">
  <p:cSld name="1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>
            <a:spLocks noGrp="1"/>
          </p:cNvSpPr>
          <p:nvPr>
            <p:ph type="title"/>
          </p:nvPr>
        </p:nvSpPr>
        <p:spPr bwMode="auto">
          <a:xfrm>
            <a:off x="1691680" y="303498"/>
            <a:ext cx="7128792" cy="8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1"/>
          </p:nvPr>
        </p:nvSpPr>
        <p:spPr bwMode="auto">
          <a:xfrm>
            <a:off x="1691680" y="3435846"/>
            <a:ext cx="3513857" cy="1296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2pPr>
            <a:lvl3pPr marL="1371600" lvl="2" indent="-295274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60" name="Google Shape;60;p7"/>
          <p:cNvCxnSpPr>
            <a:cxnSpLocks/>
          </p:cNvCxnSpPr>
          <p:nvPr/>
        </p:nvCxnSpPr>
        <p:spPr bwMode="auto">
          <a:xfrm>
            <a:off x="1691680" y="1131590"/>
            <a:ext cx="7128792" cy="0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" name="Google Shape;61;p7"/>
          <p:cNvSpPr>
            <a:spLocks noGrp="1"/>
          </p:cNvSpPr>
          <p:nvPr>
            <p:ph type="pic" idx="2"/>
          </p:nvPr>
        </p:nvSpPr>
        <p:spPr bwMode="auto">
          <a:xfrm>
            <a:off x="1691680" y="1275606"/>
            <a:ext cx="3513857" cy="2088231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62" name="Google Shape;62;p7"/>
          <p:cNvSpPr txBox="1">
            <a:spLocks noGrp="1"/>
          </p:cNvSpPr>
          <p:nvPr>
            <p:ph type="body" idx="3"/>
          </p:nvPr>
        </p:nvSpPr>
        <p:spPr bwMode="auto">
          <a:xfrm>
            <a:off x="5310705" y="3435846"/>
            <a:ext cx="3513857" cy="1296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2pPr>
            <a:lvl3pPr marL="1371600" lvl="2" indent="-295274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63" name="Google Shape;63;p7"/>
          <p:cNvSpPr>
            <a:spLocks noGrp="1"/>
          </p:cNvSpPr>
          <p:nvPr>
            <p:ph type="pic" idx="4"/>
          </p:nvPr>
        </p:nvSpPr>
        <p:spPr bwMode="auto">
          <a:xfrm>
            <a:off x="5310705" y="1275606"/>
            <a:ext cx="3513857" cy="2088231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obj" userDrawn="1">
  <p:cSld name="OBJEC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title"/>
          </p:nvPr>
        </p:nvSpPr>
        <p:spPr bwMode="auto">
          <a:xfrm>
            <a:off x="1691680" y="303498"/>
            <a:ext cx="7128792" cy="8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body" idx="1"/>
          </p:nvPr>
        </p:nvSpPr>
        <p:spPr bwMode="auto">
          <a:xfrm>
            <a:off x="1691680" y="1311610"/>
            <a:ext cx="7128792" cy="3312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07" name="Google Shape;107;p13"/>
          <p:cNvCxnSpPr>
            <a:cxnSpLocks/>
          </p:cNvCxnSpPr>
          <p:nvPr/>
        </p:nvCxnSpPr>
        <p:spPr bwMode="auto">
          <a:xfrm>
            <a:off x="1691680" y="1131590"/>
            <a:ext cx="7128792" cy="0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 txBox="1">
            <a:spLocks noGrp="1"/>
          </p:cNvSpPr>
          <p:nvPr>
            <p:ph type="title"/>
          </p:nvPr>
        </p:nvSpPr>
        <p:spPr bwMode="auto">
          <a:xfrm>
            <a:off x="1692463" y="2031690"/>
            <a:ext cx="7110566" cy="252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4000"/>
              <a:buFont typeface="Arial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0" name="Google Shape;110;p14"/>
          <p:cNvSpPr txBox="1">
            <a:spLocks noGrp="1"/>
          </p:cNvSpPr>
          <p:nvPr>
            <p:ph type="body" idx="1"/>
          </p:nvPr>
        </p:nvSpPr>
        <p:spPr bwMode="auto">
          <a:xfrm>
            <a:off x="1692463" y="402492"/>
            <a:ext cx="7110566" cy="1377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1" name="Google Shape;111;p14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14" name="Google Shape;114;p14"/>
          <p:cNvCxnSpPr>
            <a:cxnSpLocks/>
          </p:cNvCxnSpPr>
          <p:nvPr/>
        </p:nvCxnSpPr>
        <p:spPr bwMode="auto">
          <a:xfrm>
            <a:off x="1691680" y="1923678"/>
            <a:ext cx="7128792" cy="0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2_Два объекта" userDrawn="1">
  <p:cSld name="2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 txBox="1">
            <a:spLocks noGrp="1"/>
          </p:cNvSpPr>
          <p:nvPr>
            <p:ph type="title"/>
          </p:nvPr>
        </p:nvSpPr>
        <p:spPr bwMode="auto">
          <a:xfrm>
            <a:off x="1691680" y="303498"/>
            <a:ext cx="7128792" cy="8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7" name="Google Shape;117;p15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8" name="Google Shape;118;p15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20" name="Google Shape;120;p15"/>
          <p:cNvCxnSpPr>
            <a:cxnSpLocks/>
          </p:cNvCxnSpPr>
          <p:nvPr/>
        </p:nvCxnSpPr>
        <p:spPr bwMode="auto">
          <a:xfrm>
            <a:off x="1691680" y="1131590"/>
            <a:ext cx="7128792" cy="0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5"/>
          <p:cNvSpPr>
            <a:spLocks noGrp="1"/>
          </p:cNvSpPr>
          <p:nvPr>
            <p:ph type="pic" idx="2"/>
          </p:nvPr>
        </p:nvSpPr>
        <p:spPr bwMode="auto">
          <a:xfrm>
            <a:off x="1691680" y="1275606"/>
            <a:ext cx="3513857" cy="3456384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22" name="Google Shape;122;p15"/>
          <p:cNvSpPr txBox="1">
            <a:spLocks noGrp="1"/>
          </p:cNvSpPr>
          <p:nvPr>
            <p:ph type="body" idx="1"/>
          </p:nvPr>
        </p:nvSpPr>
        <p:spPr bwMode="auto">
          <a:xfrm>
            <a:off x="5310705" y="3435846"/>
            <a:ext cx="3513857" cy="1296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2pPr>
            <a:lvl3pPr marL="1371600" lvl="2" indent="-295274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23" name="Google Shape;123;p15"/>
          <p:cNvSpPr>
            <a:spLocks noGrp="1"/>
          </p:cNvSpPr>
          <p:nvPr>
            <p:ph type="pic" idx="3"/>
          </p:nvPr>
        </p:nvSpPr>
        <p:spPr bwMode="auto">
          <a:xfrm>
            <a:off x="5310705" y="1275606"/>
            <a:ext cx="3513857" cy="2088231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3_Два объекта" userDrawn="1">
  <p:cSld name="3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" name="Google Shape;125;p16"/>
          <p:cNvSpPr txBox="1">
            <a:spLocks noGrp="1"/>
          </p:cNvSpPr>
          <p:nvPr>
            <p:ph type="title"/>
          </p:nvPr>
        </p:nvSpPr>
        <p:spPr bwMode="auto">
          <a:xfrm>
            <a:off x="1691680" y="303498"/>
            <a:ext cx="7128792" cy="8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6" name="Google Shape;126;p16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7" name="Google Shape;127;p16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29" name="Google Shape;129;p16"/>
          <p:cNvCxnSpPr>
            <a:cxnSpLocks/>
          </p:cNvCxnSpPr>
          <p:nvPr/>
        </p:nvCxnSpPr>
        <p:spPr bwMode="auto">
          <a:xfrm>
            <a:off x="1691680" y="1131590"/>
            <a:ext cx="7128792" cy="0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0" name="Google Shape;130;p16"/>
          <p:cNvSpPr>
            <a:spLocks noGrp="1"/>
          </p:cNvSpPr>
          <p:nvPr>
            <p:ph type="pic" idx="2"/>
          </p:nvPr>
        </p:nvSpPr>
        <p:spPr bwMode="auto">
          <a:xfrm>
            <a:off x="1691680" y="1275606"/>
            <a:ext cx="3513857" cy="3456384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31" name="Google Shape;131;p16"/>
          <p:cNvSpPr txBox="1">
            <a:spLocks noGrp="1"/>
          </p:cNvSpPr>
          <p:nvPr>
            <p:ph type="body" idx="1"/>
          </p:nvPr>
        </p:nvSpPr>
        <p:spPr bwMode="auto">
          <a:xfrm>
            <a:off x="5310705" y="1275606"/>
            <a:ext cx="3513857" cy="345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2pPr>
            <a:lvl3pPr marL="1371600" lvl="2" indent="-295274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4_Два объекта" userDrawn="1">
  <p:cSld name="4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>
            <a:spLocks noGrp="1"/>
          </p:cNvSpPr>
          <p:nvPr>
            <p:ph type="title"/>
          </p:nvPr>
        </p:nvSpPr>
        <p:spPr bwMode="auto">
          <a:xfrm>
            <a:off x="4932040" y="303498"/>
            <a:ext cx="3888431" cy="8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37" name="Google Shape;137;p17"/>
          <p:cNvCxnSpPr>
            <a:cxnSpLocks/>
          </p:cNvCxnSpPr>
          <p:nvPr/>
        </p:nvCxnSpPr>
        <p:spPr bwMode="auto">
          <a:xfrm>
            <a:off x="4932040" y="1131590"/>
            <a:ext cx="3888432" cy="0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8" name="Google Shape;138;p17"/>
          <p:cNvSpPr>
            <a:spLocks noGrp="1"/>
          </p:cNvSpPr>
          <p:nvPr>
            <p:ph type="pic" idx="2"/>
          </p:nvPr>
        </p:nvSpPr>
        <p:spPr bwMode="auto">
          <a:xfrm>
            <a:off x="1367644" y="0"/>
            <a:ext cx="3220419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39" name="Google Shape;139;p17"/>
          <p:cNvSpPr txBox="1">
            <a:spLocks noGrp="1"/>
          </p:cNvSpPr>
          <p:nvPr>
            <p:ph type="body" idx="1"/>
          </p:nvPr>
        </p:nvSpPr>
        <p:spPr bwMode="auto">
          <a:xfrm>
            <a:off x="4932041" y="1275606"/>
            <a:ext cx="3892522" cy="345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2pPr>
            <a:lvl3pPr marL="1371600" lvl="2" indent="-295274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>
            <a:spLocks noGrp="1"/>
          </p:cNvSpPr>
          <p:nvPr>
            <p:ph type="title"/>
          </p:nvPr>
        </p:nvSpPr>
        <p:spPr bwMode="auto">
          <a:xfrm>
            <a:off x="1691680" y="303498"/>
            <a:ext cx="7128792" cy="8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2" name="Google Shape;142;p18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45" name="Google Shape;145;p18"/>
          <p:cNvCxnSpPr>
            <a:cxnSpLocks/>
          </p:cNvCxnSpPr>
          <p:nvPr/>
        </p:nvCxnSpPr>
        <p:spPr bwMode="auto">
          <a:xfrm>
            <a:off x="1691680" y="1131590"/>
            <a:ext cx="7128792" cy="0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" name="Google Shape;147;p19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8" name="Google Shape;148;p19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9" name="Google Shape;149;p19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>
            <a:spLocks noGrp="1"/>
          </p:cNvSpPr>
          <p:nvPr>
            <p:ph type="title"/>
          </p:nvPr>
        </p:nvSpPr>
        <p:spPr bwMode="auto">
          <a:xfrm>
            <a:off x="1692463" y="303498"/>
            <a:ext cx="2627509" cy="1548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2000"/>
              <a:buFont typeface="Arial"/>
              <a:buNone/>
              <a:defRPr sz="20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2" name="Google Shape;152;p20"/>
          <p:cNvSpPr txBox="1">
            <a:spLocks noGrp="1"/>
          </p:cNvSpPr>
          <p:nvPr>
            <p:ph type="body" idx="1"/>
          </p:nvPr>
        </p:nvSpPr>
        <p:spPr bwMode="auto">
          <a:xfrm>
            <a:off x="1692463" y="1923678"/>
            <a:ext cx="2627509" cy="267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pPr>
              <a:defRPr/>
            </a:pPr>
            <a:endParaRPr/>
          </a:p>
        </p:txBody>
      </p:sp>
      <p:sp>
        <p:nvSpPr>
          <p:cNvPr id="153" name="Google Shape;153;p20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4" name="Google Shape;154;p20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body" idx="2"/>
          </p:nvPr>
        </p:nvSpPr>
        <p:spPr bwMode="auto">
          <a:xfrm>
            <a:off x="4588063" y="303497"/>
            <a:ext cx="4232409" cy="4298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175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marL="1371600" lvl="2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4pPr>
            <a:lvl5pPr marL="2286000" lvl="4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 bwMode="auto">
          <a:xfrm>
            <a:off x="1691680" y="303498"/>
            <a:ext cx="7128792" cy="8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3E8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 bwMode="auto">
          <a:xfrm>
            <a:off x="1691680" y="1311610"/>
            <a:ext cx="7128792" cy="3312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3175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–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5" name="Google Shape;15;p1"/>
          <p:cNvPicPr/>
          <p:nvPr/>
        </p:nvPicPr>
        <p:blipFill>
          <a:blip r:embed="rId13">
            <a:alphaModFix/>
          </a:blip>
          <a:srcRect/>
          <a:stretch/>
        </p:blipFill>
        <p:spPr bwMode="auto">
          <a:xfrm>
            <a:off x="0" y="-2110"/>
            <a:ext cx="1350987" cy="514772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hf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/>
          <p:nvPr/>
        </p:nvSpPr>
        <p:spPr bwMode="auto">
          <a:xfrm>
            <a:off x="681644" y="2267309"/>
            <a:ext cx="757939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  <a:ea typeface="Open Sans SemiBold"/>
                <a:cs typeface="Open Sans SemiBold"/>
              </a:rPr>
              <a:t>«ВЫБОР ЕСТЬ ВСЕГДА»</a:t>
            </a:r>
            <a:br>
              <a:rPr lang="ru-RU" sz="22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  <a:ea typeface="Open Sans SemiBold"/>
                <a:cs typeface="Open Sans SemiBold"/>
              </a:rPr>
            </a:b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sp>
        <p:nvSpPr>
          <p:cNvPr id="163" name="Google Shape;163;p21"/>
          <p:cNvSpPr txBox="1"/>
          <p:nvPr/>
        </p:nvSpPr>
        <p:spPr bwMode="auto">
          <a:xfrm>
            <a:off x="770219" y="2590454"/>
            <a:ext cx="572463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  <a:ea typeface="Open Sans"/>
                <a:cs typeface="Open Sans"/>
              </a:rPr>
              <a:t>Мастер-класс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sp>
        <p:nvSpPr>
          <p:cNvPr id="164" name="Google Shape;164;p21"/>
          <p:cNvSpPr txBox="1"/>
          <p:nvPr/>
        </p:nvSpPr>
        <p:spPr bwMode="auto">
          <a:xfrm>
            <a:off x="681644" y="3098224"/>
            <a:ext cx="572463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  <a:ea typeface="Open Sans"/>
                <a:cs typeface="Open Sans"/>
              </a:rPr>
              <a:t>Аксанова Елена Владимировна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12E749-F0F6-00BF-1538-B9AC7BA82F3E}"/>
              </a:ext>
            </a:extLst>
          </p:cNvPr>
          <p:cNvSpPr txBox="1"/>
          <p:nvPr/>
        </p:nvSpPr>
        <p:spPr>
          <a:xfrm>
            <a:off x="681644" y="3442483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руководитель ЦАО «Клевер клуб» г. Краснодар, </a:t>
            </a:r>
            <a:br>
              <a:rPr lang="ru-RU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региональный эксперт МТА</a:t>
            </a:r>
            <a:endParaRPr lang="ru-RU" dirty="0"/>
          </a:p>
        </p:txBody>
      </p:sp>
      <p:sp>
        <p:nvSpPr>
          <p:cNvPr id="2" name="Google Shape;164;p21">
            <a:extLst>
              <a:ext uri="{FF2B5EF4-FFF2-40B4-BE49-F238E27FC236}">
                <a16:creationId xmlns:a16="http://schemas.microsoft.com/office/drawing/2014/main" id="{83D4C1A9-367D-040B-5979-5EA6C8BD99C0}"/>
              </a:ext>
            </a:extLst>
          </p:cNvPr>
          <p:cNvSpPr txBox="1"/>
          <p:nvPr/>
        </p:nvSpPr>
        <p:spPr bwMode="auto">
          <a:xfrm>
            <a:off x="681644" y="4023479"/>
            <a:ext cx="572463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0" i="0" u="none" strike="noStrike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  <a:ea typeface="Open Sans"/>
                <a:cs typeface="Open Sans"/>
              </a:rPr>
              <a:t>Еремина Елена Евгеньевна 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F228EE-CD18-8F64-1595-B3E9153C8B53}"/>
              </a:ext>
            </a:extLst>
          </p:cNvPr>
          <p:cNvSpPr txBox="1"/>
          <p:nvPr/>
        </p:nvSpPr>
        <p:spPr bwMode="auto">
          <a:xfrm>
            <a:off x="681644" y="4309962"/>
            <a:ext cx="56106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Завуч средней школы  ЦАО «Клевер клуб» г. Краснодар, </a:t>
            </a:r>
            <a:br>
              <a:rPr lang="ru-RU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психолог, медиатор, преподаватель </a:t>
            </a:r>
            <a:r>
              <a:rPr lang="ru-RU" sz="1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КубГУ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 xmlns:m="http://schemas.openxmlformats.org/officeDocument/2006/math" xmlns:w="http://schemas.openxmlformats.org/wordprocessingml/2006/main">
      <p:transition spd="slow" advClick="1">
        <p:fade thruBlk="1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8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92163" y="3621327"/>
            <a:ext cx="3513857" cy="1296144"/>
          </a:xfrm>
        </p:spPr>
        <p:txBody>
          <a:bodyPr/>
          <a:lstStyle/>
          <a:p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П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РОЕКТНАЯ ДЕЯТЕЛЬНОСТЬ	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09177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92163" y="1374376"/>
            <a:ext cx="7858615" cy="0"/>
          </a:xfrm>
          <a:prstGeom prst="line">
            <a:avLst/>
          </a:prstGeom>
          <a:ln w="15875">
            <a:solidFill>
              <a:srgbClr val="17B8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Текст 5"/>
          <p:cNvSpPr>
            <a:spLocks noGrp="1"/>
          </p:cNvSpPr>
          <p:nvPr>
            <p:ph type="body" idx="1"/>
          </p:nvPr>
        </p:nvSpPr>
        <p:spPr bwMode="auto">
          <a:xfrm>
            <a:off x="4422081" y="3621327"/>
            <a:ext cx="4228697" cy="1296144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ОБРАЗОВАТЕЛЬНЫЕ ПУТЕШЕСТВИЯ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2"/>
          <a:stretch/>
        </p:blipFill>
        <p:spPr bwMode="auto">
          <a:xfrm>
            <a:off x="1800" y="0"/>
            <a:ext cx="9140400" cy="92634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48851C1-4C4B-297D-EFFF-13E0C0BD7C7D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/>
          <a:srcRect l="19482" t="-45" r="35938" b="45"/>
          <a:stretch/>
        </p:blipFill>
        <p:spPr>
          <a:xfrm rot="5400000">
            <a:off x="1563688" y="814388"/>
            <a:ext cx="2089150" cy="3514725"/>
          </a:xfr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24A24D0-8C93-6B41-7B88-3674A6F58A5F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4"/>
          <a:srcRect t="10403" b="10403"/>
          <a:stretch>
            <a:fillRect/>
          </a:stretch>
        </p:blipFill>
        <p:spPr bwMode="auto">
          <a:xfrm>
            <a:off x="4721225" y="1533525"/>
            <a:ext cx="3514725" cy="2087563"/>
          </a:xfrm>
        </p:spPr>
      </p:pic>
    </p:spTree>
    <p:extLst>
      <p:ext uri="{BB962C8B-B14F-4D97-AF65-F5344CB8AC3E}">
        <p14:creationId xmlns:p14="http://schemas.microsoft.com/office/powerpoint/2010/main" val="21914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2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539" r="34539"/>
          <a:stretch/>
        </p:blipFill>
        <p:spPr bwMode="auto">
          <a:xfrm>
            <a:off x="0" y="0"/>
            <a:ext cx="9144000" cy="1481328"/>
          </a:xfrm>
          <a:prstGeom prst="rect">
            <a:avLst/>
          </a:prstGeom>
        </p:spPr>
      </p:pic>
      <p:sp>
        <p:nvSpPr>
          <p:cNvPr id="169" name="Google Shape;169;p22"/>
          <p:cNvSpPr txBox="1">
            <a:spLocks noGrp="1"/>
          </p:cNvSpPr>
          <p:nvPr>
            <p:ph type="title"/>
          </p:nvPr>
        </p:nvSpPr>
        <p:spPr bwMode="auto">
          <a:xfrm>
            <a:off x="3363884" y="1695797"/>
            <a:ext cx="5777340" cy="1128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buSzPts val="2000"/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ПРОЕКТНАЯ ДЕЯТЕЛЬНОСТЬ КАК ВЫЯВЛЕНИЕ ИНТЕРЕСА РЕБЁНКА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11952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3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818859-125D-3E0A-6240-1301B2D341D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8014" r="8014"/>
          <a:stretch/>
        </p:blipFill>
        <p:spPr bwMode="auto">
          <a:xfrm>
            <a:off x="0" y="0"/>
            <a:ext cx="3236913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2" name="Google Shape;169;p22">
            <a:extLst>
              <a:ext uri="{FF2B5EF4-FFF2-40B4-BE49-F238E27FC236}">
                <a16:creationId xmlns:a16="http://schemas.microsoft.com/office/drawing/2014/main" id="{397921FE-2478-A238-8476-9A84C8227E78}"/>
              </a:ext>
            </a:extLst>
          </p:cNvPr>
          <p:cNvSpPr txBox="1">
            <a:spLocks/>
          </p:cNvSpPr>
          <p:nvPr/>
        </p:nvSpPr>
        <p:spPr bwMode="auto">
          <a:xfrm>
            <a:off x="3366660" y="2923867"/>
            <a:ext cx="5777340" cy="211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SzPts val="2000"/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выбор темы проекта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работа над проектом с научным руководителем</a:t>
            </a:r>
          </a:p>
          <a:p>
            <a:pPr>
              <a:buSzPts val="2000"/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проектирование дальнейшей работы</a:t>
            </a:r>
          </a:p>
        </p:txBody>
      </p:sp>
    </p:spTree>
    <p:extLst>
      <p:ext uri="{BB962C8B-B14F-4D97-AF65-F5344CB8AC3E}">
        <p14:creationId xmlns:p14="http://schemas.microsoft.com/office/powerpoint/2010/main" val="226610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8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92163" y="3621327"/>
            <a:ext cx="3513857" cy="1296144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2025: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ЗАГРЯЗНЕНИЕ МИРОВОГО ОКЕАНА	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09177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4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8D65B1-5250-88D8-7E65-2B983619F61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t="6775" b="6775"/>
          <a:stretch>
            <a:fillRect/>
          </a:stretch>
        </p:blipFill>
        <p:spPr>
          <a:xfrm>
            <a:off x="792163" y="1514475"/>
            <a:ext cx="3513137" cy="2087563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A07EEF-C109-4E64-2909-8AF816A24033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3"/>
          <a:srcRect t="-1110" b="13505"/>
          <a:stretch>
            <a:fillRect/>
          </a:stretch>
        </p:blipFill>
        <p:spPr bwMode="auto">
          <a:xfrm>
            <a:off x="4721469" y="1533763"/>
            <a:ext cx="3630367" cy="2087563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792163" y="1374376"/>
            <a:ext cx="7858615" cy="0"/>
          </a:xfrm>
          <a:prstGeom prst="line">
            <a:avLst/>
          </a:prstGeom>
          <a:ln w="15875">
            <a:solidFill>
              <a:srgbClr val="17B8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oogle Shape;177;p23"/>
          <p:cNvSpPr txBox="1">
            <a:spLocks/>
          </p:cNvSpPr>
          <p:nvPr/>
        </p:nvSpPr>
        <p:spPr bwMode="auto">
          <a:xfrm>
            <a:off x="676102" y="768001"/>
            <a:ext cx="7974676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003E81"/>
              </a:buClr>
              <a:defRPr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ИССЛЕДОВАНИЕ СВОЕГО ИНТЕРЕСА В ОДНОМ НАПРАВЛЕНИИ</a:t>
            </a:r>
          </a:p>
        </p:txBody>
      </p:sp>
      <p:sp>
        <p:nvSpPr>
          <p:cNvPr id="24" name="Текст 5"/>
          <p:cNvSpPr>
            <a:spLocks noGrp="1"/>
          </p:cNvSpPr>
          <p:nvPr>
            <p:ph type="body" idx="1"/>
          </p:nvPr>
        </p:nvSpPr>
        <p:spPr bwMode="auto">
          <a:xfrm>
            <a:off x="4422081" y="3621327"/>
            <a:ext cx="4228697" cy="1296144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2026: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ОЗОНОВАЯ ДЫРА: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ГЛОБАЛЬНАЯ ПРОБЛЕМА И ПУТИ ЕЕ РЕШЕНИЯ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2"/>
          <a:stretch/>
        </p:blipFill>
        <p:spPr bwMode="auto">
          <a:xfrm>
            <a:off x="1800" y="0"/>
            <a:ext cx="9140400" cy="92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83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 xmlns:m="http://schemas.openxmlformats.org/officeDocument/2006/math" xmlns:w="http://schemas.openxmlformats.org/wordprocessingml/2006/main">
      <p:transition spd="slow" advClick="1">
        <p:fade thruBlk="1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8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92163" y="3621327"/>
            <a:ext cx="3513857" cy="1296144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2025: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ИЗУЧЕНИЕ ГИБЕЛИ ГОРОДА ПОМПЕИ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С ПОМОЩЬЮ МОДЕЛИ ГОРОДА	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09177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5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361711-E123-2EAE-983C-A131F697B816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2"/>
          <a:srcRect t="-2657" b="-1162"/>
          <a:stretch>
            <a:fillRect/>
          </a:stretch>
        </p:blipFill>
        <p:spPr bwMode="auto">
          <a:xfrm>
            <a:off x="4572000" y="1485235"/>
            <a:ext cx="2776479" cy="2173029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792163" y="1374376"/>
            <a:ext cx="7858615" cy="0"/>
          </a:xfrm>
          <a:prstGeom prst="line">
            <a:avLst/>
          </a:prstGeom>
          <a:ln w="15875">
            <a:solidFill>
              <a:srgbClr val="17B8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oogle Shape;177;p23"/>
          <p:cNvSpPr txBox="1">
            <a:spLocks/>
          </p:cNvSpPr>
          <p:nvPr/>
        </p:nvSpPr>
        <p:spPr bwMode="auto">
          <a:xfrm>
            <a:off x="676102" y="768001"/>
            <a:ext cx="7974676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003E81"/>
              </a:buClr>
              <a:defRPr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ИССЛЕДОВАНИЕ СВОЕГО ИНТЕРЕСА В ОДНОМ НАПРАВЛЕНИИ</a:t>
            </a:r>
          </a:p>
        </p:txBody>
      </p:sp>
      <p:sp>
        <p:nvSpPr>
          <p:cNvPr id="24" name="Текст 5"/>
          <p:cNvSpPr>
            <a:spLocks noGrp="1"/>
          </p:cNvSpPr>
          <p:nvPr>
            <p:ph type="body" idx="1"/>
          </p:nvPr>
        </p:nvSpPr>
        <p:spPr bwMode="auto">
          <a:xfrm>
            <a:off x="4422081" y="3621327"/>
            <a:ext cx="4228697" cy="1296144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2026: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ЭКОНОМИЧЕСКИЕ И СОЦИАЛЬНЫЕ ПОСЛЕДСТВИЯ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ЭПИДЕМИИ ЧУМЫ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2"/>
          <a:stretch/>
        </p:blipFill>
        <p:spPr bwMode="auto">
          <a:xfrm>
            <a:off x="1800" y="0"/>
            <a:ext cx="9140400" cy="92634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FA9B24D-C2B7-10F7-6693-59362A1E6F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233"/>
          <a:stretch>
            <a:fillRect/>
          </a:stretch>
        </p:blipFill>
        <p:spPr>
          <a:xfrm>
            <a:off x="919493" y="1522173"/>
            <a:ext cx="2776478" cy="217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93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8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92163" y="3621327"/>
            <a:ext cx="3513857" cy="1296144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2025: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СТОЛЫПИНСКИЕ РЕФОРМЫ: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ПОПЫТКА ПРЕДОТВАРИТЬ РЕВОЛЮЦИЮ?	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09177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6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896B58-8616-70CE-9883-9600FEE0EA8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t="5999" b="5999"/>
          <a:stretch>
            <a:fillRect/>
          </a:stretch>
        </p:blipFill>
        <p:spPr>
          <a:xfrm>
            <a:off x="792163" y="1514475"/>
            <a:ext cx="3513137" cy="2087563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C1ABE4-F8DD-23A5-ABC6-E922FCE98231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3"/>
          <a:srcRect l="12439" r="9840"/>
          <a:stretch>
            <a:fillRect/>
          </a:stretch>
        </p:blipFill>
        <p:spPr bwMode="auto">
          <a:xfrm>
            <a:off x="4572000" y="1514474"/>
            <a:ext cx="3513138" cy="2087563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792163" y="1374376"/>
            <a:ext cx="7858615" cy="0"/>
          </a:xfrm>
          <a:prstGeom prst="line">
            <a:avLst/>
          </a:prstGeom>
          <a:ln w="15875">
            <a:solidFill>
              <a:srgbClr val="17B8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oogle Shape;177;p23"/>
          <p:cNvSpPr txBox="1">
            <a:spLocks/>
          </p:cNvSpPr>
          <p:nvPr/>
        </p:nvSpPr>
        <p:spPr bwMode="auto">
          <a:xfrm>
            <a:off x="676102" y="768001"/>
            <a:ext cx="7974676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003E81"/>
              </a:buClr>
              <a:defRPr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УГЛУБЛЕНИЕ СФОРМИРОВАННОГО ИНТЕРЕСА</a:t>
            </a:r>
          </a:p>
        </p:txBody>
      </p:sp>
      <p:sp>
        <p:nvSpPr>
          <p:cNvPr id="24" name="Текст 5"/>
          <p:cNvSpPr>
            <a:spLocks noGrp="1"/>
          </p:cNvSpPr>
          <p:nvPr>
            <p:ph type="body" idx="1"/>
          </p:nvPr>
        </p:nvSpPr>
        <p:spPr bwMode="auto">
          <a:xfrm>
            <a:off x="4422081" y="3621327"/>
            <a:ext cx="4228697" cy="1296144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2026: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СТОЛЫПИНСКИЕ РЕФОРМЫ КАК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«НЕСОСТОЯВШАЯСЯ МОДЕРНИЗАЦИЯ»: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К ВОПРОСУ О ПРИЧИНАХ НЕЗАВЕРШЁННОСТИ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ПРЕОБРАЗОВАНИЙ И ИХ ИТОГАМ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ДЛЯ ЭКОНОМИКИ РОССИИ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2"/>
          <a:stretch/>
        </p:blipFill>
        <p:spPr bwMode="auto">
          <a:xfrm>
            <a:off x="1800" y="0"/>
            <a:ext cx="9140400" cy="92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4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8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849825" y="3851268"/>
            <a:ext cx="3513857" cy="1296144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2025: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ИСПОЛЬЗОВАНИЕ АНГЛО-РУССКОГО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РАЗГОВОРНИКА ДЛЯ БОЛЕЕ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КОМФОРТНОГО ПРЕБЫВАНИЯ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ЗА ГРАНИЦЕЙ	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09177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7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2FF253-3A0D-F41E-C16C-7800541DE25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4"/>
          <a:srcRect l="13937" r="13937"/>
          <a:stretch/>
        </p:blipFill>
        <p:spPr bwMode="auto">
          <a:xfrm>
            <a:off x="792163" y="1514475"/>
            <a:ext cx="3513137" cy="224948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792163" y="1374376"/>
            <a:ext cx="7858615" cy="0"/>
          </a:xfrm>
          <a:prstGeom prst="line">
            <a:avLst/>
          </a:prstGeom>
          <a:ln w="15875">
            <a:solidFill>
              <a:srgbClr val="17B8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oogle Shape;177;p23"/>
          <p:cNvSpPr txBox="1">
            <a:spLocks/>
          </p:cNvSpPr>
          <p:nvPr/>
        </p:nvSpPr>
        <p:spPr bwMode="auto">
          <a:xfrm>
            <a:off x="676102" y="768001"/>
            <a:ext cx="7974676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003E81"/>
              </a:buClr>
              <a:defRPr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УГЛУБЛЕНИЕ СФОРМИРОВАННОГО ИНТЕРЕСА</a:t>
            </a:r>
          </a:p>
        </p:txBody>
      </p:sp>
      <p:sp>
        <p:nvSpPr>
          <p:cNvPr id="24" name="Текст 5"/>
          <p:cNvSpPr>
            <a:spLocks noGrp="1"/>
          </p:cNvSpPr>
          <p:nvPr>
            <p:ph type="body" idx="1"/>
          </p:nvPr>
        </p:nvSpPr>
        <p:spPr bwMode="auto">
          <a:xfrm>
            <a:off x="4422081" y="3851268"/>
            <a:ext cx="4228697" cy="129614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2026: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ПЕРЕВОД ПЕСНИ С АНГЛИЙСКОГО НА РУССКИЙ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С СОХРАНЕНИЕМ СМЫСЛА, РИФМЫ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И КУЛЬТУРНЫХ ОСОБЕННОСТЕЙ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2"/>
          <a:stretch/>
        </p:blipFill>
        <p:spPr bwMode="auto">
          <a:xfrm>
            <a:off x="1800" y="0"/>
            <a:ext cx="9140400" cy="926347"/>
          </a:xfrm>
          <a:prstGeom prst="rect">
            <a:avLst/>
          </a:prstGeom>
        </p:spPr>
      </p:pic>
      <p:pic>
        <p:nvPicPr>
          <p:cNvPr id="3" name="IMG_7292 2_B8E5D327-A362-4A58-A1CC-113AC45A655D.mp4">
            <a:hlinkClick r:id="" action="ppaction://media"/>
            <a:extLst>
              <a:ext uri="{FF2B5EF4-FFF2-40B4-BE49-F238E27FC236}">
                <a16:creationId xmlns:a16="http://schemas.microsoft.com/office/drawing/2014/main" id="{68B0A06E-E483-B957-892F-0F7C9722CD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80322" y="1513904"/>
            <a:ext cx="1769332" cy="22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5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8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92163" y="3621327"/>
            <a:ext cx="3513857" cy="129614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2025: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МОДЕРНИЗАЦИЯ ВЕРТИКАЛЬНЫХ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ВЕТРОГЕНЕРАТОРОВ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09177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8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E14C2F-D71C-F429-EFCA-37BFBA750B9F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2"/>
          <a:srcRect l="3238" r="3238"/>
          <a:stretch/>
        </p:blipFill>
        <p:spPr bwMode="auto">
          <a:xfrm>
            <a:off x="4422775" y="1514475"/>
            <a:ext cx="4227513" cy="2087563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792163" y="1374376"/>
            <a:ext cx="7858615" cy="0"/>
          </a:xfrm>
          <a:prstGeom prst="line">
            <a:avLst/>
          </a:prstGeom>
          <a:ln w="15875">
            <a:solidFill>
              <a:srgbClr val="17B8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oogle Shape;177;p23"/>
          <p:cNvSpPr txBox="1">
            <a:spLocks/>
          </p:cNvSpPr>
          <p:nvPr/>
        </p:nvSpPr>
        <p:spPr bwMode="auto">
          <a:xfrm>
            <a:off x="676102" y="768001"/>
            <a:ext cx="7974676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003E81"/>
              </a:buClr>
              <a:defRPr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УГЛУБЛЕНИЕ СФОРМИРОВАННОГО ИНТЕРЕСА</a:t>
            </a:r>
          </a:p>
        </p:txBody>
      </p:sp>
      <p:sp>
        <p:nvSpPr>
          <p:cNvPr id="24" name="Текст 5"/>
          <p:cNvSpPr>
            <a:spLocks noGrp="1"/>
          </p:cNvSpPr>
          <p:nvPr>
            <p:ph type="body" idx="1"/>
          </p:nvPr>
        </p:nvSpPr>
        <p:spPr bwMode="auto">
          <a:xfrm>
            <a:off x="4422081" y="3621327"/>
            <a:ext cx="4228697" cy="129614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2026: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РАЗРАБОТКА МОДЕЛИ СТАНКА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ДЛЯ ПОЛУЧЕНИЯ ФИЛАМЕНТА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ИЗ ПЛАСТИКОВЫХ ОТХОДОВ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2"/>
          <a:stretch/>
        </p:blipFill>
        <p:spPr bwMode="auto">
          <a:xfrm>
            <a:off x="1800" y="0"/>
            <a:ext cx="9140400" cy="926347"/>
          </a:xfrm>
          <a:prstGeom prst="rect">
            <a:avLst/>
          </a:prstGeom>
        </p:spPr>
      </p:pic>
      <p:pic>
        <p:nvPicPr>
          <p:cNvPr id="3" name="Изображение 6" descr="Снимок экрана 2025-03-23 204742">
            <a:extLst>
              <a:ext uri="{FF2B5EF4-FFF2-40B4-BE49-F238E27FC236}">
                <a16:creationId xmlns:a16="http://schemas.microsoft.com/office/drawing/2014/main" id="{DE15A5C6-299A-9421-BA30-062D8A9DA22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4"/>
          <a:srcRect l="2924" r="2924"/>
          <a:stretch>
            <a:fillRect/>
          </a:stretch>
        </p:blipFill>
        <p:spPr>
          <a:xfrm>
            <a:off x="676275" y="1527175"/>
            <a:ext cx="3513138" cy="208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8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92163" y="3621327"/>
            <a:ext cx="3513857" cy="129614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2025: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ФАКТОРЫ, ВЛИЯЮЩИЕ НА РОСТ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ПЛЕСЕНИ НА ПРОДУКТАХ ПИТАНИЯ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09177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9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0225C14-11B6-5E59-3EF6-A5C37285801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t="10386" b="10386"/>
          <a:stretch>
            <a:fillRect/>
          </a:stretch>
        </p:blipFill>
        <p:spPr>
          <a:xfrm>
            <a:off x="792163" y="1514475"/>
            <a:ext cx="3513137" cy="2087563"/>
          </a:xfr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792163" y="1374376"/>
            <a:ext cx="7858615" cy="0"/>
          </a:xfrm>
          <a:prstGeom prst="line">
            <a:avLst/>
          </a:prstGeom>
          <a:ln w="15875">
            <a:solidFill>
              <a:srgbClr val="17B8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oogle Shape;177;p23"/>
          <p:cNvSpPr txBox="1">
            <a:spLocks/>
          </p:cNvSpPr>
          <p:nvPr/>
        </p:nvSpPr>
        <p:spPr bwMode="auto">
          <a:xfrm>
            <a:off x="676102" y="666619"/>
            <a:ext cx="7974676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003E81"/>
              </a:buClr>
              <a:defRPr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ИССЛЕДОВАНЕ СМОЕГО ИНТЕРЕСА ЧЕРЕЗ ПРИЗМУ РАЗНЫХ НАПРАВЛЕНИЙ</a:t>
            </a:r>
          </a:p>
        </p:txBody>
      </p:sp>
      <p:sp>
        <p:nvSpPr>
          <p:cNvPr id="24" name="Текст 5"/>
          <p:cNvSpPr>
            <a:spLocks noGrp="1"/>
          </p:cNvSpPr>
          <p:nvPr>
            <p:ph type="body" idx="1"/>
          </p:nvPr>
        </p:nvSpPr>
        <p:spPr bwMode="auto">
          <a:xfrm>
            <a:off x="4422081" y="3621327"/>
            <a:ext cx="4228697" cy="1296144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2026: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СОВРЕМЕННАЯ ЛИТЕРАТУРА И ПОДРОСТОК: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ИНТЕРВЬЮ С ПИСАТЕЛЕМ-СОВРЕМЕННИКОМ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КАК ОДИН ИЗ ИНСТРУМЕНТОВ ПОВЫШЕНИЯ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ЧИТАТЕЛЬСКОЙ МОТИВАЦИИ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2"/>
          <a:stretch/>
        </p:blipFill>
        <p:spPr bwMode="auto">
          <a:xfrm>
            <a:off x="1800" y="1"/>
            <a:ext cx="9140400" cy="66661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8543786-4FE0-FAAA-8BC7-E0F6F20E6C98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4"/>
          <a:srcRect t="17080" b="17080"/>
          <a:stretch>
            <a:fillRect/>
          </a:stretch>
        </p:blipFill>
        <p:spPr bwMode="auto">
          <a:xfrm>
            <a:off x="4422775" y="1514475"/>
            <a:ext cx="4227513" cy="2087563"/>
          </a:xfrm>
        </p:spPr>
      </p:pic>
    </p:spTree>
    <p:extLst>
      <p:ext uri="{BB962C8B-B14F-4D97-AF65-F5344CB8AC3E}">
        <p14:creationId xmlns:p14="http://schemas.microsoft.com/office/powerpoint/2010/main" val="421984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8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92163" y="3621327"/>
            <a:ext cx="3513857" cy="129614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2025: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ЗАЧЕМ МАТЕМАТИКА ХУДОЖНИКАМ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09177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10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48920D-F7B2-814A-42BC-B3CA43BE623D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2"/>
          <a:srcRect l="12670" r="12292" b="-2239"/>
          <a:stretch>
            <a:fillRect/>
          </a:stretch>
        </p:blipFill>
        <p:spPr bwMode="auto">
          <a:xfrm>
            <a:off x="4600030" y="1514475"/>
            <a:ext cx="3326306" cy="2134314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792163" y="1374376"/>
            <a:ext cx="7858615" cy="0"/>
          </a:xfrm>
          <a:prstGeom prst="line">
            <a:avLst/>
          </a:prstGeom>
          <a:ln w="15875">
            <a:solidFill>
              <a:srgbClr val="17B8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oogle Shape;177;p23"/>
          <p:cNvSpPr txBox="1">
            <a:spLocks/>
          </p:cNvSpPr>
          <p:nvPr/>
        </p:nvSpPr>
        <p:spPr bwMode="auto">
          <a:xfrm>
            <a:off x="676102" y="666619"/>
            <a:ext cx="7974676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003E81"/>
              </a:buClr>
              <a:defRPr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ИССЛЕДОВАНЕ СМОЕГО ИНТЕРЕСА ЧЕРЕЗ ПРИЗМУ РАЗНЫХ НАПРАВЛЕНИЙ</a:t>
            </a:r>
          </a:p>
        </p:txBody>
      </p:sp>
      <p:sp>
        <p:nvSpPr>
          <p:cNvPr id="24" name="Текст 5"/>
          <p:cNvSpPr>
            <a:spLocks noGrp="1"/>
          </p:cNvSpPr>
          <p:nvPr>
            <p:ph type="body" idx="1"/>
          </p:nvPr>
        </p:nvSpPr>
        <p:spPr bwMode="auto">
          <a:xfrm>
            <a:off x="4422081" y="3621327"/>
            <a:ext cx="4228697" cy="129614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2026: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КАКИЕ ДЕЙСТВИЯ КАЖДОГО ЧЕЛОВЕКА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МОГУТ СПОСОБСТВОВАТЬ УЛУЧШЕНИЮ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ОКРУЖАЮЩЕЙ СРЕДЫ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2"/>
          <a:stretch/>
        </p:blipFill>
        <p:spPr bwMode="auto">
          <a:xfrm>
            <a:off x="1800" y="1"/>
            <a:ext cx="9140400" cy="666618"/>
          </a:xfrm>
          <a:prstGeom prst="rect">
            <a:avLst/>
          </a:prstGeom>
        </p:spPr>
      </p:pic>
      <p:pic>
        <p:nvPicPr>
          <p:cNvPr id="2" name="Рисунок 1" descr="Леонардо да Винчи, золотое сечение и маркетинг – рассказываем про  взаимосвязь, которая помогает продавать товары и услуги&quot; – Статья на сайте  Ритейл Навигатор">
            <a:extLst>
              <a:ext uri="{FF2B5EF4-FFF2-40B4-BE49-F238E27FC236}">
                <a16:creationId xmlns:a16="http://schemas.microsoft.com/office/drawing/2014/main" id="{3F74E147-BEEA-F986-A2F8-86E1B36AF920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r="2608"/>
          <a:stretch>
            <a:fillRect/>
          </a:stretch>
        </p:blipFill>
        <p:spPr bwMode="auto">
          <a:xfrm>
            <a:off x="792163" y="1514475"/>
            <a:ext cx="3513137" cy="20875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31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8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92163" y="3621327"/>
            <a:ext cx="3513857" cy="129614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2025: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ВЫЧИСЛЕНИЯ КВАДРАТНОГО КОРНЯ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ИЗ БОЛЬШИХ ЧИСЕЛ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09177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11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5C7B0E-B51E-157F-1C06-EE071C113C6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27717" r="27717"/>
          <a:stretch>
            <a:fillRect/>
          </a:stretch>
        </p:blipFill>
        <p:spPr>
          <a:xfrm rot="5400000">
            <a:off x="1504950" y="801688"/>
            <a:ext cx="2087563" cy="3513137"/>
          </a:xfr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5F9E673-731F-5273-11DD-9FD9AA11362C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3"/>
          <a:srcRect l="12438" r="9841"/>
          <a:stretch>
            <a:fillRect/>
          </a:stretch>
        </p:blipFill>
        <p:spPr bwMode="auto">
          <a:xfrm>
            <a:off x="4572000" y="1561226"/>
            <a:ext cx="3513137" cy="2087563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792163" y="1374376"/>
            <a:ext cx="7858615" cy="0"/>
          </a:xfrm>
          <a:prstGeom prst="line">
            <a:avLst/>
          </a:prstGeom>
          <a:ln w="15875">
            <a:solidFill>
              <a:srgbClr val="17B8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oogle Shape;177;p23"/>
          <p:cNvSpPr txBox="1">
            <a:spLocks/>
          </p:cNvSpPr>
          <p:nvPr/>
        </p:nvSpPr>
        <p:spPr bwMode="auto">
          <a:xfrm>
            <a:off x="676102" y="666619"/>
            <a:ext cx="7974676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003E81"/>
              </a:buClr>
              <a:defRPr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ИССЛЕДОВАНЕ СМОЕГО ИНТЕРЕСА ЧЕРЕЗ ПРИЗМУ РАЗНЫХ НАПРАВЛЕНИЙ</a:t>
            </a:r>
          </a:p>
        </p:txBody>
      </p:sp>
      <p:sp>
        <p:nvSpPr>
          <p:cNvPr id="24" name="Текст 5"/>
          <p:cNvSpPr>
            <a:spLocks noGrp="1"/>
          </p:cNvSpPr>
          <p:nvPr>
            <p:ph type="body" idx="1"/>
          </p:nvPr>
        </p:nvSpPr>
        <p:spPr bwMode="auto">
          <a:xfrm>
            <a:off x="4422081" y="3621327"/>
            <a:ext cx="4228697" cy="129614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2026: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ОПРЕСНЕНИЕ ВОДЫ КАК АКТУАЛЬНАЯ ПРОБЛЕМА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ОБЕСПЕЧЕНИЯ НАСЕЛЕНИЯ ПИТЬЕВОЙ ВОДОЙ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В СОВРЕМЕННОМ МИРЕ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2"/>
          <a:stretch/>
        </p:blipFill>
        <p:spPr bwMode="auto">
          <a:xfrm>
            <a:off x="1800" y="1"/>
            <a:ext cx="9140400" cy="66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86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8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92163" y="3621327"/>
            <a:ext cx="3513857" cy="129614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2025: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КАК НАУЧИТЬСЯ ПОДТЯГИВАТЬСЯ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С ПОМОЩЬЮ ФИЗИКИ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09177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12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45F091-3777-E784-5095-55A8589A722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l="27717" r="27717"/>
          <a:stretch>
            <a:fillRect/>
          </a:stretch>
        </p:blipFill>
        <p:spPr>
          <a:xfrm rot="5400000">
            <a:off x="1504950" y="801688"/>
            <a:ext cx="2087563" cy="3513137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091F966-94C0-34EB-475D-D07AA081B258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3"/>
          <a:srcRect l="31482" r="31482"/>
          <a:stretch>
            <a:fillRect/>
          </a:stretch>
        </p:blipFill>
        <p:spPr>
          <a:xfrm rot="5400000">
            <a:off x="5492750" y="444500"/>
            <a:ext cx="2087563" cy="4227513"/>
          </a:xfr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792163" y="1374376"/>
            <a:ext cx="7858615" cy="0"/>
          </a:xfrm>
          <a:prstGeom prst="line">
            <a:avLst/>
          </a:prstGeom>
          <a:ln w="15875">
            <a:solidFill>
              <a:srgbClr val="17B8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oogle Shape;177;p23"/>
          <p:cNvSpPr txBox="1">
            <a:spLocks/>
          </p:cNvSpPr>
          <p:nvPr/>
        </p:nvSpPr>
        <p:spPr bwMode="auto">
          <a:xfrm>
            <a:off x="676102" y="666619"/>
            <a:ext cx="7974676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003E81"/>
              </a:buClr>
              <a:defRPr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ПРОЯВЛЕНИЕ ЧЕРЕЗ ОДИН ПРЕДМЕТ </a:t>
            </a:r>
            <a:b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СПОСОБНОСТИ К ДРУГОМУ</a:t>
            </a:r>
          </a:p>
        </p:txBody>
      </p:sp>
      <p:sp>
        <p:nvSpPr>
          <p:cNvPr id="24" name="Текст 5"/>
          <p:cNvSpPr>
            <a:spLocks noGrp="1"/>
          </p:cNvSpPr>
          <p:nvPr>
            <p:ph type="body" idx="1"/>
          </p:nvPr>
        </p:nvSpPr>
        <p:spPr bwMode="auto">
          <a:xfrm>
            <a:off x="4422081" y="3621327"/>
            <a:ext cx="4228697" cy="129614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2026: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КАК РАССЧИТАТЬ ЭФФЕКТИВНОСТЬ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МАРКЕТИНГОВОЙ АКЦИИ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С ПОМОЩЬЮ МАТЕМАТИКИ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2"/>
          <a:stretch/>
        </p:blipFill>
        <p:spPr bwMode="auto">
          <a:xfrm>
            <a:off x="1800" y="1"/>
            <a:ext cx="9140400" cy="66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4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8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92163" y="3621327"/>
            <a:ext cx="3513857" cy="129614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2025: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ГРОБНИЦЫ ФАРАОНА И ИХ ТАЙНЫ	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09177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13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C50C36-D482-6B04-3D04-E1D04E433758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2"/>
          <a:srcRect l="-3304" t="-171" r="3304" b="13575"/>
          <a:stretch/>
        </p:blipFill>
        <p:spPr>
          <a:xfrm>
            <a:off x="508926" y="1421670"/>
            <a:ext cx="1476253" cy="2272700"/>
          </a:xfr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792163" y="1374376"/>
            <a:ext cx="7858615" cy="0"/>
          </a:xfrm>
          <a:prstGeom prst="line">
            <a:avLst/>
          </a:prstGeom>
          <a:ln w="15875">
            <a:solidFill>
              <a:srgbClr val="17B8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oogle Shape;177;p23"/>
          <p:cNvSpPr txBox="1">
            <a:spLocks/>
          </p:cNvSpPr>
          <p:nvPr/>
        </p:nvSpPr>
        <p:spPr bwMode="auto">
          <a:xfrm>
            <a:off x="676102" y="666619"/>
            <a:ext cx="7974676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Clr>
                <a:srgbClr val="003E81"/>
              </a:buClr>
              <a:defRPr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ПРОЯВЛЕНИЕ ЧЕРЕЗ ОДИН ПРЕДМЕТ </a:t>
            </a:r>
            <a:b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СПОСОБНОСТИ К ДРУГОМУ</a:t>
            </a:r>
          </a:p>
        </p:txBody>
      </p:sp>
      <p:sp>
        <p:nvSpPr>
          <p:cNvPr id="24" name="Текст 5"/>
          <p:cNvSpPr>
            <a:spLocks noGrp="1"/>
          </p:cNvSpPr>
          <p:nvPr>
            <p:ph type="body" idx="1"/>
          </p:nvPr>
        </p:nvSpPr>
        <p:spPr bwMode="auto">
          <a:xfrm>
            <a:off x="4422081" y="3621327"/>
            <a:ext cx="4228697" cy="129614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2026: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СРЕДНЕВЕКОВАЯ ДЕРЕВНЯ: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ЖИЗНЬ, ТРУД И СОЦИАЛЬНЫЕ </a:t>
            </a:r>
          </a:p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ОТНОШЕНИЯ КРЕСТЬЯН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2"/>
          <a:stretch/>
        </p:blipFill>
        <p:spPr bwMode="auto">
          <a:xfrm>
            <a:off x="1800" y="1"/>
            <a:ext cx="9140400" cy="66661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0ABBCC0-503B-E675-BABE-1D8252048BDE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>
          <a:blip r:embed="rId4"/>
          <a:srcRect t="10239" b="10239"/>
          <a:stretch>
            <a:fillRect/>
          </a:stretch>
        </p:blipFill>
        <p:spPr>
          <a:xfrm>
            <a:off x="4630738" y="1428750"/>
            <a:ext cx="3721100" cy="2219325"/>
          </a:xfr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F0BA48F-F5A1-0127-F0F4-E7EF2D03D1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4718" b="21337"/>
          <a:stretch/>
        </p:blipFill>
        <p:spPr bwMode="auto">
          <a:xfrm>
            <a:off x="2032607" y="1434280"/>
            <a:ext cx="2368492" cy="22727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525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2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539" r="34539"/>
          <a:stretch/>
        </p:blipFill>
        <p:spPr bwMode="auto">
          <a:xfrm>
            <a:off x="0" y="0"/>
            <a:ext cx="9144000" cy="1481328"/>
          </a:xfrm>
          <a:prstGeom prst="rect">
            <a:avLst/>
          </a:prstGeom>
        </p:spPr>
      </p:pic>
      <p:sp>
        <p:nvSpPr>
          <p:cNvPr id="169" name="Google Shape;169;p22"/>
          <p:cNvSpPr txBox="1">
            <a:spLocks noGrp="1"/>
          </p:cNvSpPr>
          <p:nvPr>
            <p:ph type="title"/>
          </p:nvPr>
        </p:nvSpPr>
        <p:spPr bwMode="auto">
          <a:xfrm>
            <a:off x="3363884" y="1695797"/>
            <a:ext cx="5777340" cy="1128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buSzPts val="2000"/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ОБРАЗОВАТЕЛЬНЫЕ ПОЕЗДКИ КАК ИНСТРУМЕНТ ПРОФ.ОРИЕНТАЦИИ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11952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14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160514-8F5D-F0B0-FA02-B1601F7F0A86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26400" r="26400"/>
          <a:stretch>
            <a:fillRect/>
          </a:stretch>
        </p:blipFill>
        <p:spPr bwMode="auto">
          <a:xfrm>
            <a:off x="0" y="0"/>
            <a:ext cx="3236913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2" name="Google Shape;169;p22">
            <a:extLst>
              <a:ext uri="{FF2B5EF4-FFF2-40B4-BE49-F238E27FC236}">
                <a16:creationId xmlns:a16="http://schemas.microsoft.com/office/drawing/2014/main" id="{397921FE-2478-A238-8476-9A84C8227E78}"/>
              </a:ext>
            </a:extLst>
          </p:cNvPr>
          <p:cNvSpPr txBox="1">
            <a:spLocks/>
          </p:cNvSpPr>
          <p:nvPr/>
        </p:nvSpPr>
        <p:spPr bwMode="auto">
          <a:xfrm>
            <a:off x="3366660" y="2923867"/>
            <a:ext cx="5777340" cy="211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SzPts val="2000"/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посещение университетов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участие в мастер-классах при кафедрах, </a:t>
            </a:r>
            <a:r>
              <a:rPr lang="ru-R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квизах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знакомство с преподавателями и кураторами</a:t>
            </a:r>
          </a:p>
        </p:txBody>
      </p:sp>
    </p:spTree>
    <p:extLst>
      <p:ext uri="{BB962C8B-B14F-4D97-AF65-F5344CB8AC3E}">
        <p14:creationId xmlns:p14="http://schemas.microsoft.com/office/powerpoint/2010/main" val="68053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2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539" r="34539"/>
          <a:stretch/>
        </p:blipFill>
        <p:spPr bwMode="auto">
          <a:xfrm>
            <a:off x="0" y="0"/>
            <a:ext cx="9144000" cy="1481328"/>
          </a:xfrm>
          <a:prstGeom prst="rect">
            <a:avLst/>
          </a:prstGeom>
        </p:spPr>
      </p:pic>
      <p:sp>
        <p:nvSpPr>
          <p:cNvPr id="169" name="Google Shape;169;p22"/>
          <p:cNvSpPr txBox="1">
            <a:spLocks noGrp="1"/>
          </p:cNvSpPr>
          <p:nvPr>
            <p:ph type="title"/>
          </p:nvPr>
        </p:nvSpPr>
        <p:spPr bwMode="auto">
          <a:xfrm>
            <a:off x="3363884" y="1695797"/>
            <a:ext cx="5777340" cy="1128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buSzPts val="2000"/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ВУЗЫ КРАСНОДАРА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11952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15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7CAF49-1AE9-2408-0831-708203D347F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8045" b="8045"/>
          <a:stretch>
            <a:fillRect/>
          </a:stretch>
        </p:blipFill>
        <p:spPr bwMode="auto">
          <a:xfrm rot="5400000">
            <a:off x="-952500" y="952500"/>
            <a:ext cx="5143500" cy="3236913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2" name="Google Shape;169;p22">
            <a:extLst>
              <a:ext uri="{FF2B5EF4-FFF2-40B4-BE49-F238E27FC236}">
                <a16:creationId xmlns:a16="http://schemas.microsoft.com/office/drawing/2014/main" id="{397921FE-2478-A238-8476-9A84C8227E78}"/>
              </a:ext>
            </a:extLst>
          </p:cNvPr>
          <p:cNvSpPr txBox="1">
            <a:spLocks/>
          </p:cNvSpPr>
          <p:nvPr/>
        </p:nvSpPr>
        <p:spPr bwMode="auto">
          <a:xfrm>
            <a:off x="3363884" y="2672659"/>
            <a:ext cx="5777340" cy="211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SzPts val="2000"/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Куб ГУ (обсерватория, музей камней, проектные конкурсы)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РУК (защита проектов)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КГАУ (КВН)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КГТУ (КВН)</a:t>
            </a:r>
          </a:p>
        </p:txBody>
      </p:sp>
    </p:spTree>
    <p:extLst>
      <p:ext uri="{BB962C8B-B14F-4D97-AF65-F5344CB8AC3E}">
        <p14:creationId xmlns:p14="http://schemas.microsoft.com/office/powerpoint/2010/main" val="62393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2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539" r="34539"/>
          <a:stretch/>
        </p:blipFill>
        <p:spPr bwMode="auto">
          <a:xfrm>
            <a:off x="0" y="0"/>
            <a:ext cx="9144000" cy="1481328"/>
          </a:xfrm>
          <a:prstGeom prst="rect">
            <a:avLst/>
          </a:prstGeom>
        </p:spPr>
      </p:pic>
      <p:sp>
        <p:nvSpPr>
          <p:cNvPr id="169" name="Google Shape;169;p22"/>
          <p:cNvSpPr txBox="1">
            <a:spLocks noGrp="1"/>
          </p:cNvSpPr>
          <p:nvPr>
            <p:ph type="title"/>
          </p:nvPr>
        </p:nvSpPr>
        <p:spPr bwMode="auto">
          <a:xfrm>
            <a:off x="3363884" y="1695797"/>
            <a:ext cx="5777340" cy="1128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buSzPts val="2000"/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НАУЧНО-ТЕХНОЛОГИЧЕСКИЙ УНИВЕРСТЕТ «СИРИУС»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11952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16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4DB34A8-0A02-1CF0-612B-FB30AFCF99C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8045" b="8045"/>
          <a:stretch>
            <a:fillRect/>
          </a:stretch>
        </p:blipFill>
        <p:spPr bwMode="auto">
          <a:xfrm rot="5400000">
            <a:off x="-952500" y="952500"/>
            <a:ext cx="5143500" cy="3236913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2" name="Google Shape;169;p22">
            <a:extLst>
              <a:ext uri="{FF2B5EF4-FFF2-40B4-BE49-F238E27FC236}">
                <a16:creationId xmlns:a16="http://schemas.microsoft.com/office/drawing/2014/main" id="{397921FE-2478-A238-8476-9A84C8227E78}"/>
              </a:ext>
            </a:extLst>
          </p:cNvPr>
          <p:cNvSpPr txBox="1">
            <a:spLocks/>
          </p:cNvSpPr>
          <p:nvPr/>
        </p:nvSpPr>
        <p:spPr bwMode="auto">
          <a:xfrm>
            <a:off x="3301541" y="2725182"/>
            <a:ext cx="5777340" cy="230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SzPts val="2000"/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Знакомство с университетом, условиями поступления, программами для школьников и программами доп.образования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Экскурсия на Буран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МК по робототехнике, лазерной резке, творческие мк (лепка из глины, роспись)</a:t>
            </a:r>
          </a:p>
        </p:txBody>
      </p:sp>
    </p:spTree>
    <p:extLst>
      <p:ext uri="{BB962C8B-B14F-4D97-AF65-F5344CB8AC3E}">
        <p14:creationId xmlns:p14="http://schemas.microsoft.com/office/powerpoint/2010/main" val="21277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2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539" r="34539"/>
          <a:stretch/>
        </p:blipFill>
        <p:spPr bwMode="auto">
          <a:xfrm>
            <a:off x="0" y="0"/>
            <a:ext cx="9144000" cy="1481328"/>
          </a:xfrm>
          <a:prstGeom prst="rect">
            <a:avLst/>
          </a:prstGeom>
        </p:spPr>
      </p:pic>
      <p:sp>
        <p:nvSpPr>
          <p:cNvPr id="169" name="Google Shape;169;p22"/>
          <p:cNvSpPr txBox="1">
            <a:spLocks noGrp="1"/>
          </p:cNvSpPr>
          <p:nvPr>
            <p:ph type="title"/>
          </p:nvPr>
        </p:nvSpPr>
        <p:spPr bwMode="auto">
          <a:xfrm>
            <a:off x="3363884" y="1695797"/>
            <a:ext cx="5777340" cy="1128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buSzPts val="2000"/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УНИВЕРСИТЕТ ИННОПОЛИС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11952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17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sp>
        <p:nvSpPr>
          <p:cNvPr id="2" name="Google Shape;169;p22">
            <a:extLst>
              <a:ext uri="{FF2B5EF4-FFF2-40B4-BE49-F238E27FC236}">
                <a16:creationId xmlns:a16="http://schemas.microsoft.com/office/drawing/2014/main" id="{397921FE-2478-A238-8476-9A84C8227E78}"/>
              </a:ext>
            </a:extLst>
          </p:cNvPr>
          <p:cNvSpPr txBox="1">
            <a:spLocks/>
          </p:cNvSpPr>
          <p:nvPr/>
        </p:nvSpPr>
        <p:spPr bwMode="auto">
          <a:xfrm>
            <a:off x="3236422" y="2259980"/>
            <a:ext cx="5777340" cy="230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SzPts val="2000"/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Знакомство с университетом, условиями поступления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экскурсия-квест по городу и университету, арт пространству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МК по работе с ИИ, фотографии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A777EBE-C38E-37D3-8D97-9AB515EF7DF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8272" b="8272"/>
          <a:stretch>
            <a:fillRect/>
          </a:stretch>
        </p:blipFill>
        <p:spPr>
          <a:xfrm rot="5400000">
            <a:off x="-944563" y="962025"/>
            <a:ext cx="5143501" cy="3219450"/>
          </a:xfrm>
        </p:spPr>
      </p:pic>
    </p:spTree>
    <p:extLst>
      <p:ext uri="{BB962C8B-B14F-4D97-AF65-F5344CB8AC3E}">
        <p14:creationId xmlns:p14="http://schemas.microsoft.com/office/powerpoint/2010/main" val="178036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2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539" r="34539"/>
          <a:stretch/>
        </p:blipFill>
        <p:spPr bwMode="auto">
          <a:xfrm>
            <a:off x="0" y="0"/>
            <a:ext cx="9144000" cy="1481328"/>
          </a:xfrm>
          <a:prstGeom prst="rect">
            <a:avLst/>
          </a:prstGeom>
        </p:spPr>
      </p:pic>
      <p:sp>
        <p:nvSpPr>
          <p:cNvPr id="169" name="Google Shape;169;p22"/>
          <p:cNvSpPr txBox="1">
            <a:spLocks noGrp="1"/>
          </p:cNvSpPr>
          <p:nvPr>
            <p:ph type="title"/>
          </p:nvPr>
        </p:nvSpPr>
        <p:spPr bwMode="auto">
          <a:xfrm>
            <a:off x="3363884" y="1695797"/>
            <a:ext cx="5777340" cy="1128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lvl="0">
              <a:buSzPts val="2000"/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КАЗАНСКИЙ НАЦИОНАЛЬНЫЙ ИССЛЕДОАТЕЛЬСКИЙ ТЕХНОЛОГИЧЕСКИЙ УНИВЕРСИТЕТ 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11952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18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sp>
        <p:nvSpPr>
          <p:cNvPr id="15" name="Google Shape;231;p29"/>
          <p:cNvSpPr>
            <a:spLocks noGrp="1"/>
          </p:cNvSpPr>
          <p:nvPr>
            <p:ph type="pic" idx="2"/>
          </p:nvPr>
        </p:nvSpPr>
        <p:spPr bwMode="auto">
          <a:xfrm>
            <a:off x="0" y="0"/>
            <a:ext cx="3236422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" name="Google Shape;169;p22">
            <a:extLst>
              <a:ext uri="{FF2B5EF4-FFF2-40B4-BE49-F238E27FC236}">
                <a16:creationId xmlns:a16="http://schemas.microsoft.com/office/drawing/2014/main" id="{397921FE-2478-A238-8476-9A84C8227E78}"/>
              </a:ext>
            </a:extLst>
          </p:cNvPr>
          <p:cNvSpPr txBox="1">
            <a:spLocks/>
          </p:cNvSpPr>
          <p:nvPr/>
        </p:nvSpPr>
        <p:spPr bwMode="auto">
          <a:xfrm>
            <a:off x="3301541" y="2824163"/>
            <a:ext cx="5777340" cy="230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SzPts val="2000"/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экскурсия по университету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интерактивные тренажеры для студентов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кафедра химии и нано-технологий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906598-90DB-88EA-1F51-88A7D95AC2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45" b="8045"/>
          <a:stretch>
            <a:fillRect/>
          </a:stretch>
        </p:blipFill>
        <p:spPr bwMode="auto">
          <a:xfrm rot="5400000">
            <a:off x="-952500" y="952500"/>
            <a:ext cx="5143500" cy="3236913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231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2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539" r="34539"/>
          <a:stretch/>
        </p:blipFill>
        <p:spPr bwMode="auto">
          <a:xfrm>
            <a:off x="0" y="0"/>
            <a:ext cx="9144000" cy="1481328"/>
          </a:xfrm>
          <a:prstGeom prst="rect">
            <a:avLst/>
          </a:prstGeom>
        </p:spPr>
      </p:pic>
      <p:sp>
        <p:nvSpPr>
          <p:cNvPr id="169" name="Google Shape;169;p22"/>
          <p:cNvSpPr txBox="1">
            <a:spLocks noGrp="1"/>
          </p:cNvSpPr>
          <p:nvPr>
            <p:ph type="title"/>
          </p:nvPr>
        </p:nvSpPr>
        <p:spPr bwMode="auto">
          <a:xfrm>
            <a:off x="3363884" y="1695797"/>
            <a:ext cx="5777340" cy="1128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lvl="0">
              <a:buSzPts val="2000"/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ТЕХНОПАРК «ИДЕЯ», 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T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ПАРК ИМ. БАШАРА РАМЕЕВА, ОБСЕРВАТОРИЯ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11952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19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sp>
        <p:nvSpPr>
          <p:cNvPr id="2" name="Google Shape;169;p22">
            <a:extLst>
              <a:ext uri="{FF2B5EF4-FFF2-40B4-BE49-F238E27FC236}">
                <a16:creationId xmlns:a16="http://schemas.microsoft.com/office/drawing/2014/main" id="{397921FE-2478-A238-8476-9A84C8227E78}"/>
              </a:ext>
            </a:extLst>
          </p:cNvPr>
          <p:cNvSpPr txBox="1">
            <a:spLocks/>
          </p:cNvSpPr>
          <p:nvPr/>
        </p:nvSpPr>
        <p:spPr bwMode="auto">
          <a:xfrm>
            <a:off x="3366660" y="2923867"/>
            <a:ext cx="5777340" cy="211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buSzPts val="2000"/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реальные научные лаборатории разных видов 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возможности технопарков: путь от идеи до реализации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интерактивные площадки</a:t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</a:b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- ИИ художник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D7EE394E-1B48-F3D9-7D5C-ACD2CB90ED5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3219259" cy="5143500"/>
          </a:xfrm>
        </p:spPr>
        <p:txBody>
          <a:bodyPr/>
          <a:lstStyle/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8D941CA-F813-B8B7-8FD8-6D26275005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45" b="8045"/>
          <a:stretch>
            <a:fillRect/>
          </a:stretch>
        </p:blipFill>
        <p:spPr bwMode="auto">
          <a:xfrm rot="5400000">
            <a:off x="-952500" y="952500"/>
            <a:ext cx="5143500" cy="3236913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7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="">
      <p:transition spd="slow">
        <p:fade thruBlk="1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7402</TotalTime>
  <Words>556</Words>
  <Application>Microsoft Office PowerPoint</Application>
  <DocSecurity>0</DocSecurity>
  <PresentationFormat>Экран (16:9)</PresentationFormat>
  <Paragraphs>121</Paragraphs>
  <Slides>19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Cera Pro</vt:lpstr>
      <vt:lpstr>Тема Office</vt:lpstr>
      <vt:lpstr>Презентация PowerPoint</vt:lpstr>
      <vt:lpstr>Презентация PowerPoint</vt:lpstr>
      <vt:lpstr>ПРОЕКТНАЯ ДЕЯТЕЛЬНОСТЬ КАК ВЫЯВЛЕНИЕ ИНТЕРЕСА РЕБЁНКА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ОБРАЗОВАТЕЛЬНЫЕ ПОЕЗДКИ КАК ИНСТРУМЕНТ ПРОФ.ОРИЕНТАЦИИ</vt:lpstr>
      <vt:lpstr>ВУЗЫ КРАСНОДАРА</vt:lpstr>
      <vt:lpstr>НАУЧНО-ТЕХНОЛОГИЧЕСКИЙ УНИВЕРСТЕТ «СИРИУС»</vt:lpstr>
      <vt:lpstr>УНИВЕРСИТЕТ ИННОПОЛИС</vt:lpstr>
      <vt:lpstr>КАЗАНСКИЙ НАЦИОНАЛЬНЫЙ ИССЛЕДОАТЕЛЬСКИЙ ТЕХНОЛОГИЧЕСКИЙ УНИВЕРСИТЕТ </vt:lpstr>
      <vt:lpstr>ТЕХНОПАРК «ИДЕЯ»,  IT ПАРК ИМ. БАШАРА РАМЕЕВА, ОБСЕРВАТОРИЯ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Вялкова Ольга Николаевна</dc:creator>
  <cp:keywords/>
  <dc:description/>
  <cp:lastModifiedBy>Людмила Олефир</cp:lastModifiedBy>
  <cp:revision>43</cp:revision>
  <dcterms:modified xsi:type="dcterms:W3CDTF">2026-04-03T08:34:49Z</dcterms:modified>
  <cp:category/>
  <dc:identifier/>
  <cp:contentStatus/>
  <dc:language/>
  <cp:version/>
</cp:coreProperties>
</file>