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handoutMasterIdLst>
    <p:handoutMasterId r:id="rId15"/>
  </p:handoutMasterIdLst>
  <p:sldIdLst>
    <p:sldId id="256" r:id="rId3"/>
    <p:sldId id="270" r:id="rId4"/>
    <p:sldId id="262" r:id="rId5"/>
    <p:sldId id="269" r:id="rId6"/>
    <p:sldId id="271" r:id="rId7"/>
    <p:sldId id="275" r:id="rId8"/>
    <p:sldId id="277" r:id="rId9"/>
    <p:sldId id="285" r:id="rId10"/>
    <p:sldId id="287" r:id="rId11"/>
    <p:sldId id="286" r:id="rId12"/>
    <p:sldId id="272" r:id="rId13"/>
  </p:sldIdLst>
  <p:sldSz cx="12192000" cy="6858000"/>
  <p:notesSz cx="9926638" cy="6797675"/>
  <p:defaultTextStyle>
    <a:defPPr>
      <a:defRPr lang="ru-RU"/>
    </a:defPPr>
    <a:lvl1pPr marL="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595" y="77"/>
      </p:cViewPr>
      <p:guideLst>
        <p:guide orient="horz" pos="2205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50" b="1" i="0" u="none" strike="noStrik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Модели(программы)  наставничества,  в реализации которых в настоящее время принимают участие:</a:t>
            </a:r>
          </a:p>
        </c:rich>
      </c:tx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50" b="1" i="0" u="none" strike="noStrike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4136299999999999"/>
          <c:y val="0.16131599999999999"/>
          <c:w val="0.67222099999999996"/>
          <c:h val="0.416128"/>
        </c:manualLayout>
      </c:layout>
      <c:lineChart>
        <c:grouping val="standard"/>
        <c:varyColors val="0"/>
        <c:ser>
          <c:idx val="0"/>
          <c:order val="0"/>
          <c:tx>
            <c:v>молодые педагоги</c:v>
          </c:tx>
          <c:spPr bwMode="auto">
            <a:prstGeom prst="rect">
              <a:avLst/>
            </a:prstGeom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'[Рез анк по наставничеству (1) (2).xlsx]Лист4'!$A$1:$A$10</c:f>
              <c:strCache>
                <c:ptCount val="10"/>
                <c:pt idx="0">
                  <c:v>Традиционная модель наставничества («один на один»)</c:v>
                </c:pt>
                <c:pt idx="1">
                  <c:v>Ситуационное наставничество  (разновидность традиционного )</c:v>
                </c:pt>
                <c:pt idx="2">
                  <c:v>Менторинг (менторство)</c:v>
                </c:pt>
                <c:pt idx="3">
                  <c:v>Групповое наставничество/ командное наставничество</c:v>
                </c:pt>
                <c:pt idx="4">
                  <c:v>Флэш-наставничество</c:v>
                </c:pt>
                <c:pt idx="5">
                  <c:v>Виртуальное наставничество</c:v>
                </c:pt>
                <c:pt idx="6">
                  <c:v>Саморегулируемое наставничество</c:v>
                </c:pt>
                <c:pt idx="7">
                  <c:v>Тьюторинг (тьюторство)</c:v>
                </c:pt>
                <c:pt idx="8">
                  <c:v>Реверсивное наставничество</c:v>
                </c:pt>
                <c:pt idx="9">
                  <c:v>Коучинг</c:v>
                </c:pt>
              </c:strCache>
            </c:strRef>
          </c:cat>
          <c:val>
            <c:numRef>
              <c:f>'[Рез анк по наставничеству (1) (2).xlsx]Лист4'!$B$1:$B$10</c:f>
              <c:numCache>
                <c:formatCode>General</c:formatCode>
                <c:ptCount val="10"/>
                <c:pt idx="0">
                  <c:v>39</c:v>
                </c:pt>
                <c:pt idx="1">
                  <c:v>55</c:v>
                </c:pt>
                <c:pt idx="2">
                  <c:v>16</c:v>
                </c:pt>
                <c:pt idx="3">
                  <c:v>3</c:v>
                </c:pt>
                <c:pt idx="4">
                  <c:v>10</c:v>
                </c:pt>
                <c:pt idx="5">
                  <c:v>6</c:v>
                </c:pt>
                <c:pt idx="6">
                  <c:v>10</c:v>
                </c:pt>
                <c:pt idx="7">
                  <c:v>0</c:v>
                </c:pt>
                <c:pt idx="8">
                  <c:v>16</c:v>
                </c:pt>
                <c:pt idx="9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11-43B8-AD95-67617A621AB9}"/>
            </c:ext>
          </c:extLst>
        </c:ser>
        <c:ser>
          <c:idx val="1"/>
          <c:order val="1"/>
          <c:tx>
            <c:v>руководители</c:v>
          </c:tx>
          <c:spPr bwMode="auto">
            <a:prstGeom prst="rect">
              <a:avLst/>
            </a:prstGeom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'[Рез анк по наставничеству (1) (2).xlsx]Лист4'!$A$1:$A$10</c:f>
              <c:strCache>
                <c:ptCount val="10"/>
                <c:pt idx="0">
                  <c:v>Традиционная модель наставничества («один на один»)</c:v>
                </c:pt>
                <c:pt idx="1">
                  <c:v>Ситуационное наставничество  (разновидность традиционного )</c:v>
                </c:pt>
                <c:pt idx="2">
                  <c:v>Менторинг (менторство)</c:v>
                </c:pt>
                <c:pt idx="3">
                  <c:v>Групповое наставничество/ командное наставничество</c:v>
                </c:pt>
                <c:pt idx="4">
                  <c:v>Флэш-наставничество</c:v>
                </c:pt>
                <c:pt idx="5">
                  <c:v>Виртуальное наставничество</c:v>
                </c:pt>
                <c:pt idx="6">
                  <c:v>Саморегулируемое наставничество</c:v>
                </c:pt>
                <c:pt idx="7">
                  <c:v>Тьюторинг (тьюторство)</c:v>
                </c:pt>
                <c:pt idx="8">
                  <c:v>Реверсивное наставничество</c:v>
                </c:pt>
                <c:pt idx="9">
                  <c:v>Коучинг</c:v>
                </c:pt>
              </c:strCache>
            </c:strRef>
          </c:cat>
          <c:val>
            <c:numRef>
              <c:f>'[Рез анк по наставничеству (1) (2).xlsx]Лист4'!$C$1:$C$10</c:f>
              <c:numCache>
                <c:formatCode>General</c:formatCode>
                <c:ptCount val="10"/>
                <c:pt idx="0">
                  <c:v>80</c:v>
                </c:pt>
                <c:pt idx="1">
                  <c:v>32</c:v>
                </c:pt>
                <c:pt idx="2">
                  <c:v>29</c:v>
                </c:pt>
                <c:pt idx="3">
                  <c:v>9</c:v>
                </c:pt>
                <c:pt idx="4">
                  <c:v>12</c:v>
                </c:pt>
                <c:pt idx="5">
                  <c:v>9</c:v>
                </c:pt>
                <c:pt idx="6">
                  <c:v>20</c:v>
                </c:pt>
                <c:pt idx="7">
                  <c:v>3</c:v>
                </c:pt>
                <c:pt idx="8">
                  <c:v>17</c:v>
                </c:pt>
                <c:pt idx="9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D11-43B8-AD95-67617A621AB9}"/>
            </c:ext>
          </c:extLst>
        </c:ser>
        <c:ser>
          <c:idx val="2"/>
          <c:order val="2"/>
          <c:tx>
            <c:v>педагоги-наставники</c:v>
          </c:tx>
          <c:spPr bwMode="auto">
            <a:prstGeom prst="rect">
              <a:avLst/>
            </a:prstGeom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'[Рез анк по наставничеству (1) (2).xlsx]Лист4'!$A$1:$A$10</c:f>
              <c:strCache>
                <c:ptCount val="10"/>
                <c:pt idx="0">
                  <c:v>Традиционная модель наставничества («один на один»)</c:v>
                </c:pt>
                <c:pt idx="1">
                  <c:v>Ситуационное наставничество  (разновидность традиционного )</c:v>
                </c:pt>
                <c:pt idx="2">
                  <c:v>Менторинг (менторство)</c:v>
                </c:pt>
                <c:pt idx="3">
                  <c:v>Групповое наставничество/ командное наставничество</c:v>
                </c:pt>
                <c:pt idx="4">
                  <c:v>Флэш-наставничество</c:v>
                </c:pt>
                <c:pt idx="5">
                  <c:v>Виртуальное наставничество</c:v>
                </c:pt>
                <c:pt idx="6">
                  <c:v>Саморегулируемое наставничество</c:v>
                </c:pt>
                <c:pt idx="7">
                  <c:v>Тьюторинг (тьюторство)</c:v>
                </c:pt>
                <c:pt idx="8">
                  <c:v>Реверсивное наставничество</c:v>
                </c:pt>
                <c:pt idx="9">
                  <c:v>Коучинг</c:v>
                </c:pt>
              </c:strCache>
            </c:strRef>
          </c:cat>
          <c:val>
            <c:numRef>
              <c:f>'[Рез анк по наставничеству (1) (2).xlsx]Лист4'!$D$1:$D$10</c:f>
              <c:numCache>
                <c:formatCode>General</c:formatCode>
                <c:ptCount val="10"/>
                <c:pt idx="0">
                  <c:v>34</c:v>
                </c:pt>
                <c:pt idx="1">
                  <c:v>18</c:v>
                </c:pt>
                <c:pt idx="2">
                  <c:v>6</c:v>
                </c:pt>
                <c:pt idx="3">
                  <c:v>3</c:v>
                </c:pt>
                <c:pt idx="4">
                  <c:v>6</c:v>
                </c:pt>
                <c:pt idx="5">
                  <c:v>3</c:v>
                </c:pt>
                <c:pt idx="6">
                  <c:v>5</c:v>
                </c:pt>
                <c:pt idx="7">
                  <c:v>3</c:v>
                </c:pt>
                <c:pt idx="8">
                  <c:v>5</c:v>
                </c:pt>
                <c:pt idx="9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D11-43B8-AD95-67617A621AB9}"/>
            </c:ext>
          </c:extLst>
        </c:ser>
        <c:ser>
          <c:idx val="3"/>
          <c:order val="3"/>
          <c:tx>
            <c:v>методисты</c:v>
          </c:tx>
          <c:spPr bwMode="auto">
            <a:prstGeom prst="rect">
              <a:avLst/>
            </a:prstGeom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'[Рез анк по наставничеству (1) (2).xlsx]Лист4'!$A$1:$A$10</c:f>
              <c:strCache>
                <c:ptCount val="10"/>
                <c:pt idx="0">
                  <c:v>Традиционная модель наставничества («один на один»)</c:v>
                </c:pt>
                <c:pt idx="1">
                  <c:v>Ситуационное наставничество  (разновидность традиционного )</c:v>
                </c:pt>
                <c:pt idx="2">
                  <c:v>Менторинг (менторство)</c:v>
                </c:pt>
                <c:pt idx="3">
                  <c:v>Групповое наставничество/ командное наставничество</c:v>
                </c:pt>
                <c:pt idx="4">
                  <c:v>Флэш-наставничество</c:v>
                </c:pt>
                <c:pt idx="5">
                  <c:v>Виртуальное наставничество</c:v>
                </c:pt>
                <c:pt idx="6">
                  <c:v>Саморегулируемое наставничество</c:v>
                </c:pt>
                <c:pt idx="7">
                  <c:v>Тьюторинг (тьюторство)</c:v>
                </c:pt>
                <c:pt idx="8">
                  <c:v>Реверсивное наставничество</c:v>
                </c:pt>
                <c:pt idx="9">
                  <c:v>Коучинг</c:v>
                </c:pt>
              </c:strCache>
            </c:strRef>
          </c:cat>
          <c:val>
            <c:numRef>
              <c:f>'[Рез анк по наставничеству (1) (2).xlsx]Лист4'!$E$1:$E$10</c:f>
              <c:numCache>
                <c:formatCode>General</c:formatCode>
                <c:ptCount val="10"/>
                <c:pt idx="0">
                  <c:v>56</c:v>
                </c:pt>
                <c:pt idx="1">
                  <c:v>68</c:v>
                </c:pt>
                <c:pt idx="2">
                  <c:v>20</c:v>
                </c:pt>
                <c:pt idx="3">
                  <c:v>20</c:v>
                </c:pt>
                <c:pt idx="4">
                  <c:v>12</c:v>
                </c:pt>
                <c:pt idx="5">
                  <c:v>31</c:v>
                </c:pt>
                <c:pt idx="6">
                  <c:v>6</c:v>
                </c:pt>
                <c:pt idx="7">
                  <c:v>6</c:v>
                </c:pt>
                <c:pt idx="8">
                  <c:v>6</c:v>
                </c:pt>
                <c:pt idx="9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D11-43B8-AD95-67617A621A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905264"/>
        <c:axId val="240066368"/>
      </c:lineChart>
      <c:catAx>
        <c:axId val="29790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0066368"/>
        <c:crosses val="autoZero"/>
        <c:auto val="1"/>
        <c:lblAlgn val="ctr"/>
        <c:lblOffset val="100"/>
        <c:noMultiLvlLbl val="0"/>
      </c:catAx>
      <c:valAx>
        <c:axId val="240066368"/>
        <c:scaling>
          <c:orientation val="minMax"/>
        </c:scaling>
        <c:delete val="0"/>
        <c:axPos val="l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7905264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legend>
      <c:legendPos val="tr"/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 bwMode="auto">
    <a:xfrm>
      <a:off x="165253" y="462707"/>
      <a:ext cx="10554160" cy="5750805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 sz="1050" b="1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ysClr val="windowText" lastClr="000000"/>
                </a:solidFill>
              </a:rPr>
              <a:t> Оптимальный профиль наставника  по критериям:</a:t>
            </a:r>
            <a:endParaRPr lang="ru-RU"/>
          </a:p>
        </c:rich>
      </c:tx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4893899999999999"/>
          <c:y val="0.15305099999999999"/>
          <c:w val="0.65683400000000003"/>
          <c:h val="0.42598900000000001"/>
        </c:manualLayout>
      </c:layout>
      <c:lineChart>
        <c:grouping val="standard"/>
        <c:varyColors val="0"/>
        <c:ser>
          <c:idx val="0"/>
          <c:order val="0"/>
          <c:tx>
            <c:v>молодые педагоги</c:v>
          </c:tx>
          <c:spPr bwMode="auto">
            <a:prstGeom prst="rect">
              <a:avLst/>
            </a:prstGeom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'[Рез анк по наставничеству (1) (2).xlsx]Лист2'!$A$1:$A$10</c:f>
              <c:strCache>
                <c:ptCount val="10"/>
                <c:pt idx="0">
                  <c:v>Высокий уровень лояльности к системе образования и своему учреждению</c:v>
                </c:pt>
                <c:pt idx="1">
                  <c:v>Владение  технологиями сопровождения </c:v>
                </c:pt>
                <c:pt idx="2">
                  <c:v>Значительный опыт в своей профессиональной деятельности</c:v>
                </c:pt>
                <c:pt idx="3">
                  <c:v>Желание быть наставником</c:v>
                </c:pt>
                <c:pt idx="4">
                  <c:v>Готовность инвестировать свое время в развитие другого человека</c:v>
                </c:pt>
                <c:pt idx="5">
                  <c:v>Способность к конструктивной критике и обратной связи</c:v>
                </c:pt>
                <c:pt idx="6">
                  <c:v>Обучаемость, способность к личному развитию и профессиональному росту</c:v>
                </c:pt>
                <c:pt idx="7">
                  <c:v>Коммуникабельность</c:v>
                </c:pt>
                <c:pt idx="8">
                  <c:v>Лидерство</c:v>
                </c:pt>
                <c:pt idx="9">
                  <c:v>Умение выстраивать ровные рабочие отношения</c:v>
                </c:pt>
              </c:strCache>
            </c:strRef>
          </c:cat>
          <c:val>
            <c:numRef>
              <c:f>'[Рез анк по наставничеству (1) (2).xlsx]Лист2'!$B$1:$B$10</c:f>
              <c:numCache>
                <c:formatCode>General</c:formatCode>
                <c:ptCount val="10"/>
                <c:pt idx="0">
                  <c:v>21</c:v>
                </c:pt>
                <c:pt idx="1">
                  <c:v>32</c:v>
                </c:pt>
                <c:pt idx="2">
                  <c:v>33</c:v>
                </c:pt>
                <c:pt idx="3">
                  <c:v>36</c:v>
                </c:pt>
                <c:pt idx="4">
                  <c:v>45</c:v>
                </c:pt>
                <c:pt idx="5">
                  <c:v>32</c:v>
                </c:pt>
                <c:pt idx="6">
                  <c:v>38</c:v>
                </c:pt>
                <c:pt idx="7">
                  <c:v>32</c:v>
                </c:pt>
                <c:pt idx="8">
                  <c:v>28</c:v>
                </c:pt>
                <c:pt idx="9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10-473E-83C4-6F29244DEE23}"/>
            </c:ext>
          </c:extLst>
        </c:ser>
        <c:ser>
          <c:idx val="1"/>
          <c:order val="1"/>
          <c:tx>
            <c:v>педагоги-наставники</c:v>
          </c:tx>
          <c:spPr bwMode="auto">
            <a:prstGeom prst="rect">
              <a:avLst/>
            </a:prstGeom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'[Рез анк по наставничеству (1) (2).xlsx]Лист2'!$A$1:$A$10</c:f>
              <c:strCache>
                <c:ptCount val="10"/>
                <c:pt idx="0">
                  <c:v>Высокий уровень лояльности к системе образования и своему учреждению</c:v>
                </c:pt>
                <c:pt idx="1">
                  <c:v>Владение  технологиями сопровождения </c:v>
                </c:pt>
                <c:pt idx="2">
                  <c:v>Значительный опыт в своей профессиональной деятельности</c:v>
                </c:pt>
                <c:pt idx="3">
                  <c:v>Желание быть наставником</c:v>
                </c:pt>
                <c:pt idx="4">
                  <c:v>Готовность инвестировать свое время в развитие другого человека</c:v>
                </c:pt>
                <c:pt idx="5">
                  <c:v>Способность к конструктивной критике и обратной связи</c:v>
                </c:pt>
                <c:pt idx="6">
                  <c:v>Обучаемость, способность к личному развитию и профессиональному росту</c:v>
                </c:pt>
                <c:pt idx="7">
                  <c:v>Коммуникабельность</c:v>
                </c:pt>
                <c:pt idx="8">
                  <c:v>Лидерство</c:v>
                </c:pt>
                <c:pt idx="9">
                  <c:v>Умение выстраивать ровные рабочие отношения</c:v>
                </c:pt>
              </c:strCache>
            </c:strRef>
          </c:cat>
          <c:val>
            <c:numRef>
              <c:f>'[Рез анк по наставничеству (1) (2).xlsx]Лист2'!$C$1:$C$10</c:f>
              <c:numCache>
                <c:formatCode>General</c:formatCode>
                <c:ptCount val="10"/>
                <c:pt idx="0">
                  <c:v>34</c:v>
                </c:pt>
                <c:pt idx="1">
                  <c:v>24</c:v>
                </c:pt>
                <c:pt idx="2">
                  <c:v>35</c:v>
                </c:pt>
                <c:pt idx="3">
                  <c:v>33</c:v>
                </c:pt>
                <c:pt idx="4">
                  <c:v>32</c:v>
                </c:pt>
                <c:pt idx="5">
                  <c:v>31</c:v>
                </c:pt>
                <c:pt idx="6">
                  <c:v>34</c:v>
                </c:pt>
                <c:pt idx="7">
                  <c:v>36</c:v>
                </c:pt>
                <c:pt idx="8">
                  <c:v>32</c:v>
                </c:pt>
                <c:pt idx="9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710-473E-83C4-6F29244DEE23}"/>
            </c:ext>
          </c:extLst>
        </c:ser>
        <c:ser>
          <c:idx val="2"/>
          <c:order val="2"/>
          <c:tx>
            <c:v>руководители</c:v>
          </c:tx>
          <c:spPr bwMode="auto">
            <a:prstGeom prst="rect">
              <a:avLst/>
            </a:prstGeom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'[Рез анк по наставничеству (1) (2).xlsx]Лист2'!$A$1:$A$10</c:f>
              <c:strCache>
                <c:ptCount val="10"/>
                <c:pt idx="0">
                  <c:v>Высокий уровень лояльности к системе образования и своему учреждению</c:v>
                </c:pt>
                <c:pt idx="1">
                  <c:v>Владение  технологиями сопровождения </c:v>
                </c:pt>
                <c:pt idx="2">
                  <c:v>Значительный опыт в своей профессиональной деятельности</c:v>
                </c:pt>
                <c:pt idx="3">
                  <c:v>Желание быть наставником</c:v>
                </c:pt>
                <c:pt idx="4">
                  <c:v>Готовность инвестировать свое время в развитие другого человека</c:v>
                </c:pt>
                <c:pt idx="5">
                  <c:v>Способность к конструктивной критике и обратной связи</c:v>
                </c:pt>
                <c:pt idx="6">
                  <c:v>Обучаемость, способность к личному развитию и профессиональному росту</c:v>
                </c:pt>
                <c:pt idx="7">
                  <c:v>Коммуникабельность</c:v>
                </c:pt>
                <c:pt idx="8">
                  <c:v>Лидерство</c:v>
                </c:pt>
                <c:pt idx="9">
                  <c:v>Умение выстраивать ровные рабочие отношения</c:v>
                </c:pt>
              </c:strCache>
            </c:strRef>
          </c:cat>
          <c:val>
            <c:numRef>
              <c:f>'[Рез анк по наставничеству (1) (2).xlsx]Лист2'!$D$1:$D$10</c:f>
              <c:numCache>
                <c:formatCode>General</c:formatCode>
                <c:ptCount val="10"/>
                <c:pt idx="0">
                  <c:v>35</c:v>
                </c:pt>
                <c:pt idx="1">
                  <c:v>28</c:v>
                </c:pt>
                <c:pt idx="2">
                  <c:v>35</c:v>
                </c:pt>
                <c:pt idx="3">
                  <c:v>38</c:v>
                </c:pt>
                <c:pt idx="4">
                  <c:v>34</c:v>
                </c:pt>
                <c:pt idx="5">
                  <c:v>34</c:v>
                </c:pt>
                <c:pt idx="6">
                  <c:v>37</c:v>
                </c:pt>
                <c:pt idx="7">
                  <c:v>38</c:v>
                </c:pt>
                <c:pt idx="8">
                  <c:v>32</c:v>
                </c:pt>
                <c:pt idx="9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710-473E-83C4-6F29244DEE23}"/>
            </c:ext>
          </c:extLst>
        </c:ser>
        <c:ser>
          <c:idx val="3"/>
          <c:order val="3"/>
          <c:tx>
            <c:v>методисты</c:v>
          </c:tx>
          <c:spPr bwMode="auto">
            <a:prstGeom prst="rect">
              <a:avLst/>
            </a:prstGeom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'[Рез анк по наставничеству (1) (2).xlsx]Лист2'!$A$1:$A$10</c:f>
              <c:strCache>
                <c:ptCount val="10"/>
                <c:pt idx="0">
                  <c:v>Высокий уровень лояльности к системе образования и своему учреждению</c:v>
                </c:pt>
                <c:pt idx="1">
                  <c:v>Владение  технологиями сопровождения </c:v>
                </c:pt>
                <c:pt idx="2">
                  <c:v>Значительный опыт в своей профессиональной деятельности</c:v>
                </c:pt>
                <c:pt idx="3">
                  <c:v>Желание быть наставником</c:v>
                </c:pt>
                <c:pt idx="4">
                  <c:v>Готовность инвестировать свое время в развитие другого человека</c:v>
                </c:pt>
                <c:pt idx="5">
                  <c:v>Способность к конструктивной критике и обратной связи</c:v>
                </c:pt>
                <c:pt idx="6">
                  <c:v>Обучаемость, способность к личному развитию и профессиональному росту</c:v>
                </c:pt>
                <c:pt idx="7">
                  <c:v>Коммуникабельность</c:v>
                </c:pt>
                <c:pt idx="8">
                  <c:v>Лидерство</c:v>
                </c:pt>
                <c:pt idx="9">
                  <c:v>Умение выстраивать ровные рабочие отношения</c:v>
                </c:pt>
              </c:strCache>
            </c:strRef>
          </c:cat>
          <c:val>
            <c:numRef>
              <c:f>'[Рез анк по наставничеству (1) (2).xlsx]Лист2'!$E$1:$E$10</c:f>
              <c:numCache>
                <c:formatCode>General</c:formatCode>
                <c:ptCount val="10"/>
                <c:pt idx="0">
                  <c:v>22</c:v>
                </c:pt>
                <c:pt idx="1">
                  <c:v>33</c:v>
                </c:pt>
                <c:pt idx="2">
                  <c:v>32</c:v>
                </c:pt>
                <c:pt idx="3">
                  <c:v>38</c:v>
                </c:pt>
                <c:pt idx="4">
                  <c:v>36</c:v>
                </c:pt>
                <c:pt idx="5">
                  <c:v>29</c:v>
                </c:pt>
                <c:pt idx="6">
                  <c:v>36</c:v>
                </c:pt>
                <c:pt idx="7">
                  <c:v>39</c:v>
                </c:pt>
                <c:pt idx="8">
                  <c:v>26</c:v>
                </c:pt>
                <c:pt idx="9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710-473E-83C4-6F29244DEE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</c:hiLowLines>
        <c:smooth val="0"/>
        <c:axId val="236477968"/>
        <c:axId val="157777024"/>
      </c:lineChart>
      <c:catAx>
        <c:axId val="23647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7777024"/>
        <c:crosses val="autoZero"/>
        <c:auto val="1"/>
        <c:lblAlgn val="ctr"/>
        <c:lblOffset val="100"/>
        <c:noMultiLvlLbl val="0"/>
      </c:catAx>
      <c:valAx>
        <c:axId val="157777024"/>
        <c:scaling>
          <c:orientation val="minMax"/>
        </c:scaling>
        <c:delete val="0"/>
        <c:axPos val="l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6477968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0.71381499999999998"/>
          <c:y val="9.0649999999999994E-2"/>
          <c:w val="0.27174500000000001"/>
          <c:h val="0.15113099999999999"/>
        </c:manualLayout>
      </c:layout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 bwMode="auto">
    <a:xfrm>
      <a:off x="231355" y="187286"/>
      <a:ext cx="8969796" cy="6367749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solidFill>
        <a:schemeClr val="phClr"/>
      </a:solidFill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solidFill>
        <a:schemeClr val="phClr"/>
      </a:solidFill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AB332-669D-4181-B33B-D6174EDB59F9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696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9262A3-2165-475C-AA16-9565F89DEA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7280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7F147D-BF3B-4634-A05B-45CF4D3BF93A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799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905335-4FA9-4EFC-8DF0-459D0F3385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83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1F722-C710-4077-8FB7-8A40D053BF5E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CA6F4-94AE-4272-8D7B-57EAFEC411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852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1F722-C710-4077-8FB7-8A40D053BF5E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CA6F4-94AE-4272-8D7B-57EAFEC411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93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1F722-C710-4077-8FB7-8A40D053BF5E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CA6F4-94AE-4272-8D7B-57EAFEC411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674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1F722-C710-4077-8FB7-8A40D053BF5E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CA6F4-94AE-4272-8D7B-57EAFEC411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330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9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9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1F722-C710-4077-8FB7-8A40D053BF5E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CA6F4-94AE-4272-8D7B-57EAFEC411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786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1F722-C710-4077-8FB7-8A40D053BF5E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CA6F4-94AE-4272-8D7B-57EAFEC411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723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1F722-C710-4077-8FB7-8A40D053BF5E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CA6F4-94AE-4272-8D7B-57EAFEC411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037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1F722-C710-4077-8FB7-8A40D053BF5E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CA6F4-94AE-4272-8D7B-57EAFEC411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351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500"/>
            </a:lvl2pPr>
            <a:lvl3pPr marL="914377" indent="0">
              <a:buNone/>
              <a:defRPr sz="1200"/>
            </a:lvl3pPr>
            <a:lvl4pPr marL="1371566" indent="0">
              <a:buNone/>
              <a:defRPr sz="1100"/>
            </a:lvl4pPr>
            <a:lvl5pPr marL="1828754" indent="0">
              <a:buNone/>
              <a:defRPr sz="1100"/>
            </a:lvl5pPr>
            <a:lvl6pPr marL="2285943" indent="0">
              <a:buNone/>
              <a:defRPr sz="1100"/>
            </a:lvl6pPr>
            <a:lvl7pPr marL="2743131" indent="0">
              <a:buNone/>
              <a:defRPr sz="1100"/>
            </a:lvl7pPr>
            <a:lvl8pPr marL="3200320" indent="0">
              <a:buNone/>
              <a:defRPr sz="1100"/>
            </a:lvl8pPr>
            <a:lvl9pPr marL="3657509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1F722-C710-4077-8FB7-8A40D053BF5E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CA6F4-94AE-4272-8D7B-57EAFEC411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05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1F722-C710-4077-8FB7-8A40D053BF5E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CA6F4-94AE-4272-8D7B-57EAFEC411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261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1F722-C710-4077-8FB7-8A40D053BF5E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CA6F4-94AE-4272-8D7B-57EAFEC411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596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C57075B-D4D8-4390-B307-6C6D8BD04FCB}" type="datetimeFigureOut">
              <a:rPr lang="ru-RU"/>
              <a:t>12.02.2026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7AEFE5-51A9-4C41-BAC9-F7A632DD7EE2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9707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C57075B-D4D8-4390-B307-6C6D8BD04FCB}" type="datetimeFigureOut">
              <a:rPr lang="ru-RU"/>
              <a:t>12.02.2026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7AEFE5-51A9-4C41-BAC9-F7A632DD7EE2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3563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C57075B-D4D8-4390-B307-6C6D8BD04FCB}" type="datetimeFigureOut">
              <a:rPr lang="ru-RU"/>
              <a:t>12.02.2026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7AEFE5-51A9-4C41-BAC9-F7A632DD7EE2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1343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C57075B-D4D8-4390-B307-6C6D8BD04FCB}" type="datetimeFigureOut">
              <a:rPr lang="ru-RU"/>
              <a:t>12.02.2026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7AEFE5-51A9-4C41-BAC9-F7A632DD7EE2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242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C57075B-D4D8-4390-B307-6C6D8BD04FCB}" type="datetimeFigureOut">
              <a:rPr lang="ru-RU"/>
              <a:t>12.02.2026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7AEFE5-51A9-4C41-BAC9-F7A632DD7EE2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847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C57075B-D4D8-4390-B307-6C6D8BD04FCB}" type="datetimeFigureOut">
              <a:rPr lang="ru-RU"/>
              <a:t>12.02.2026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7AEFE5-51A9-4C41-BAC9-F7A632DD7EE2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9542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C57075B-D4D8-4390-B307-6C6D8BD04FCB}" type="datetimeFigureOut">
              <a:rPr lang="ru-RU"/>
              <a:t>12.02.2026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7AEFE5-51A9-4C41-BAC9-F7A632DD7EE2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8538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C57075B-D4D8-4390-B307-6C6D8BD04FCB}" type="datetimeFigureOut">
              <a:rPr lang="ru-RU"/>
              <a:t>12.02.2026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7AEFE5-51A9-4C41-BAC9-F7A632DD7EE2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0100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C57075B-D4D8-4390-B307-6C6D8BD04FCB}" type="datetimeFigureOut">
              <a:rPr lang="ru-RU"/>
              <a:t>12.02.2026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7AEFE5-51A9-4C41-BAC9-F7A632DD7EE2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3315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C57075B-D4D8-4390-B307-6C6D8BD04FCB}" type="datetimeFigureOut">
              <a:rPr lang="ru-RU"/>
              <a:t>12.02.2026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7AEFE5-51A9-4C41-BAC9-F7A632DD7EE2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1550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C57075B-D4D8-4390-B307-6C6D8BD04FCB}" type="datetimeFigureOut">
              <a:rPr lang="ru-RU"/>
              <a:t>12.02.2026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F7AEFE5-51A9-4C41-BAC9-F7A632DD7EE2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031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91F722-C710-4077-8FB7-8A40D053BF5E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CA6F4-94AE-4272-8D7B-57EAFEC411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144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C57075B-D4D8-4390-B307-6C6D8BD04FCB}" type="datetimeFigureOut">
              <a:rPr lang="ru-RU"/>
              <a:t>12.02.2026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F7AEFE5-51A9-4C41-BAC9-F7A632DD7EE2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835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9527" y="198306"/>
            <a:ext cx="11360727" cy="52213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 Слёт наставников системы образования Санкт-Петербурга   – 12.02.2026</a:t>
            </a: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5927" y="1916482"/>
            <a:ext cx="10338130" cy="4737707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«</a:t>
            </a:r>
            <a:r>
              <a:rPr lang="ru-RU" sz="3600" b="1" dirty="0" err="1">
                <a:solidFill>
                  <a:srgbClr val="FF0000"/>
                </a:solidFill>
              </a:rPr>
              <a:t>Тьюторская</a:t>
            </a:r>
            <a:r>
              <a:rPr lang="ru-RU" sz="3600" b="1" dirty="0">
                <a:solidFill>
                  <a:srgbClr val="FF0000"/>
                </a:solidFill>
              </a:rPr>
              <a:t> модель наставничества</a:t>
            </a:r>
            <a:r>
              <a:rPr lang="ru-RU" sz="4000" b="1" dirty="0">
                <a:solidFill>
                  <a:srgbClr val="FF0000"/>
                </a:solidFill>
              </a:rPr>
              <a:t>» </a:t>
            </a:r>
          </a:p>
          <a:p>
            <a:r>
              <a:rPr lang="ru-RU" sz="2800" dirty="0">
                <a:solidFill>
                  <a:schemeClr val="accent5"/>
                </a:solidFill>
              </a:rPr>
              <a:t>(на материалах образовательных организаций                          Московского района СПб)</a:t>
            </a:r>
          </a:p>
          <a:p>
            <a:endParaRPr lang="ru-RU" sz="2800" dirty="0">
              <a:solidFill>
                <a:schemeClr val="accent5"/>
              </a:solidFill>
            </a:endParaRP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Олефир Л.Н., методист ИМЦ Московского района, тьютор ЦНППМ СПб АППО, руководитель СПб отделения  Межрегиональной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тьюторской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ассоциации, </a:t>
            </a:r>
          </a:p>
          <a:p>
            <a:r>
              <a:rPr lang="en-US" b="1" dirty="0">
                <a:solidFill>
                  <a:srgbClr val="FF0000"/>
                </a:solidFill>
              </a:rPr>
              <a:t>Olephir_l@mail.ru</a:t>
            </a:r>
            <a:endParaRPr lang="ru-RU" b="1" dirty="0">
              <a:solidFill>
                <a:srgbClr val="FF0000"/>
              </a:solidFill>
            </a:endParaRPr>
          </a:p>
          <a:p>
            <a:r>
              <a:rPr lang="ru-RU" sz="2600" dirty="0"/>
              <a:t> </a:t>
            </a:r>
            <a:br>
              <a:rPr lang="ru-RU" sz="2600" dirty="0"/>
            </a:b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2497866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rcRect l="3782" t="17671" r="28948" b="6344"/>
          <a:stretch/>
        </p:blipFill>
        <p:spPr bwMode="auto">
          <a:xfrm>
            <a:off x="0" y="0"/>
            <a:ext cx="1194228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/>
        </p:nvGraphicFramePr>
        <p:xfrm>
          <a:off x="165253" y="462707"/>
          <a:ext cx="10554160" cy="5750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/>
        </p:nvGraphicFramePr>
        <p:xfrm>
          <a:off x="231355" y="187286"/>
          <a:ext cx="8969796" cy="6367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Позиции </a:t>
            </a:r>
            <a:r>
              <a:rPr lang="ru-RU" sz="3200" b="1" dirty="0" err="1"/>
              <a:t>тьютора</a:t>
            </a:r>
            <a:r>
              <a:rPr lang="ru-RU" sz="3200" b="1" dirty="0"/>
              <a:t> в школе </a:t>
            </a:r>
            <a:r>
              <a:rPr lang="ru-RU" sz="3200" dirty="0"/>
              <a:t>(анализ реальных практик):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600" dirty="0" err="1"/>
              <a:t>Тьютор</a:t>
            </a:r>
            <a:r>
              <a:rPr lang="ru-RU" sz="3600" dirty="0"/>
              <a:t> – партнер учителя в сопровождении индивидуального проекта,  ИУП/ИОП/ИОМ/ИОТ</a:t>
            </a:r>
          </a:p>
          <a:p>
            <a:endParaRPr lang="ru-RU" sz="3600" dirty="0"/>
          </a:p>
          <a:p>
            <a:r>
              <a:rPr lang="ru-RU" sz="3600" dirty="0" err="1"/>
              <a:t>Тьютор</a:t>
            </a:r>
            <a:r>
              <a:rPr lang="ru-RU" sz="3600" dirty="0"/>
              <a:t> – инициатор и содержательный лидер инновационной деятельности в ОУ</a:t>
            </a:r>
          </a:p>
          <a:p>
            <a:endParaRPr lang="ru-RU" sz="3600" dirty="0"/>
          </a:p>
          <a:p>
            <a:r>
              <a:rPr lang="ru-RU" sz="3600" dirty="0" err="1"/>
              <a:t>Тьютор</a:t>
            </a:r>
            <a:r>
              <a:rPr lang="ru-RU" sz="3600" dirty="0"/>
              <a:t> – наставник учителя (версия «Академии Просвещения»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30223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 стрелкой 2"/>
          <p:cNvCxnSpPr/>
          <p:nvPr/>
        </p:nvCxnSpPr>
        <p:spPr>
          <a:xfrm>
            <a:off x="6096000" y="903289"/>
            <a:ext cx="0" cy="4765675"/>
          </a:xfrm>
          <a:prstGeom prst="straightConnector1">
            <a:avLst/>
          </a:prstGeom>
          <a:ln w="3810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 стрелкой 3"/>
          <p:cNvCxnSpPr>
            <a:cxnSpLocks/>
          </p:cNvCxnSpPr>
          <p:nvPr/>
        </p:nvCxnSpPr>
        <p:spPr>
          <a:xfrm rot="5400000">
            <a:off x="6096000" y="1045634"/>
            <a:ext cx="0" cy="4766733"/>
          </a:xfrm>
          <a:prstGeom prst="straightConnector1">
            <a:avLst/>
          </a:prstGeom>
          <a:ln w="3810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2" name="TextBox 4"/>
          <p:cNvSpPr txBox="1">
            <a:spLocks noChangeArrowheads="1"/>
          </p:cNvSpPr>
          <p:nvPr/>
        </p:nvSpPr>
        <p:spPr bwMode="auto">
          <a:xfrm>
            <a:off x="3568701" y="4264026"/>
            <a:ext cx="1951567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ru-RU" altLang="ru-RU" sz="2000">
                <a:solidFill>
                  <a:srgbClr val="FF0000"/>
                </a:solidFill>
              </a:rPr>
              <a:t>Учитель,</a:t>
            </a:r>
          </a:p>
          <a:p>
            <a:r>
              <a:rPr lang="ru-RU" altLang="ru-RU" sz="2000">
                <a:solidFill>
                  <a:srgbClr val="FF0000"/>
                </a:solidFill>
              </a:rPr>
              <a:t>преподаватель</a:t>
            </a:r>
          </a:p>
          <a:p>
            <a:endParaRPr lang="ru-RU" altLang="ru-RU"/>
          </a:p>
        </p:txBody>
      </p:sp>
      <p:sp>
        <p:nvSpPr>
          <p:cNvPr id="17413" name="TextBox 5"/>
          <p:cNvSpPr txBox="1">
            <a:spLocks noChangeArrowheads="1"/>
          </p:cNvSpPr>
          <p:nvPr/>
        </p:nvSpPr>
        <p:spPr bwMode="auto">
          <a:xfrm>
            <a:off x="4366684" y="2049464"/>
            <a:ext cx="156805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ru-RU" altLang="ru-RU" sz="2000" dirty="0">
                <a:solidFill>
                  <a:srgbClr val="FF0000"/>
                </a:solidFill>
              </a:rPr>
              <a:t>Психолог,</a:t>
            </a:r>
          </a:p>
          <a:p>
            <a:r>
              <a:rPr lang="ru-RU" altLang="ru-RU" sz="2000" dirty="0">
                <a:solidFill>
                  <a:srgbClr val="FF0000"/>
                </a:solidFill>
              </a:rPr>
              <a:t>дефектолог</a:t>
            </a:r>
          </a:p>
        </p:txBody>
      </p:sp>
      <p:sp>
        <p:nvSpPr>
          <p:cNvPr id="17414" name="TextBox 6"/>
          <p:cNvSpPr txBox="1">
            <a:spLocks noChangeArrowheads="1"/>
          </p:cNvSpPr>
          <p:nvPr/>
        </p:nvSpPr>
        <p:spPr bwMode="auto">
          <a:xfrm>
            <a:off x="6750051" y="4264026"/>
            <a:ext cx="148149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ru-RU" altLang="ru-RU" sz="2000">
                <a:solidFill>
                  <a:srgbClr val="FF0000"/>
                </a:solidFill>
              </a:rPr>
              <a:t>Репетитор,</a:t>
            </a:r>
          </a:p>
          <a:p>
            <a:r>
              <a:rPr lang="ru-RU" altLang="ru-RU" sz="2000">
                <a:solidFill>
                  <a:srgbClr val="FF0000"/>
                </a:solidFill>
              </a:rPr>
              <a:t>Коуч</a:t>
            </a:r>
          </a:p>
        </p:txBody>
      </p:sp>
      <p:sp>
        <p:nvSpPr>
          <p:cNvPr id="17415" name="TextBox 7"/>
          <p:cNvSpPr txBox="1">
            <a:spLocks noChangeArrowheads="1"/>
          </p:cNvSpPr>
          <p:nvPr/>
        </p:nvSpPr>
        <p:spPr bwMode="auto">
          <a:xfrm>
            <a:off x="6769101" y="2011363"/>
            <a:ext cx="105830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ru-RU" altLang="ru-RU" sz="2000">
                <a:solidFill>
                  <a:srgbClr val="FF0000"/>
                </a:solidFill>
              </a:rPr>
              <a:t>Тьютор</a:t>
            </a:r>
          </a:p>
        </p:txBody>
      </p:sp>
      <p:sp>
        <p:nvSpPr>
          <p:cNvPr id="17416" name="TextBox 8"/>
          <p:cNvSpPr txBox="1">
            <a:spLocks noChangeArrowheads="1"/>
          </p:cNvSpPr>
          <p:nvPr/>
        </p:nvSpPr>
        <p:spPr bwMode="auto">
          <a:xfrm>
            <a:off x="4935255" y="301626"/>
            <a:ext cx="22804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ru-RU" altLang="ru-RU" b="1" dirty="0"/>
              <a:t>Сопровождение</a:t>
            </a:r>
          </a:p>
        </p:txBody>
      </p:sp>
      <p:sp>
        <p:nvSpPr>
          <p:cNvPr id="17417" name="TextBox 9"/>
          <p:cNvSpPr txBox="1">
            <a:spLocks noChangeArrowheads="1"/>
          </p:cNvSpPr>
          <p:nvPr/>
        </p:nvSpPr>
        <p:spPr bwMode="auto">
          <a:xfrm>
            <a:off x="5441951" y="5824539"/>
            <a:ext cx="194840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ru-RU" altLang="ru-RU" dirty="0"/>
              <a:t> </a:t>
            </a:r>
            <a:r>
              <a:rPr lang="ru-RU" altLang="ru-RU" b="1" dirty="0"/>
              <a:t>Обучение</a:t>
            </a:r>
          </a:p>
        </p:txBody>
      </p:sp>
      <p:sp>
        <p:nvSpPr>
          <p:cNvPr id="17418" name="TextBox 10"/>
          <p:cNvSpPr txBox="1">
            <a:spLocks noChangeArrowheads="1"/>
          </p:cNvSpPr>
          <p:nvPr/>
        </p:nvSpPr>
        <p:spPr bwMode="auto">
          <a:xfrm>
            <a:off x="713985" y="3176589"/>
            <a:ext cx="29986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ru-RU" altLang="ru-RU" b="1" dirty="0"/>
              <a:t>Общеобразовательная</a:t>
            </a:r>
          </a:p>
          <a:p>
            <a:r>
              <a:rPr lang="ru-RU" altLang="ru-RU" b="1" dirty="0"/>
              <a:t> программа</a:t>
            </a:r>
          </a:p>
        </p:txBody>
      </p:sp>
      <p:sp>
        <p:nvSpPr>
          <p:cNvPr id="17419" name="TextBox 11"/>
          <p:cNvSpPr txBox="1">
            <a:spLocks noChangeArrowheads="1"/>
          </p:cNvSpPr>
          <p:nvPr/>
        </p:nvSpPr>
        <p:spPr bwMode="auto">
          <a:xfrm>
            <a:off x="8572501" y="3244850"/>
            <a:ext cx="33898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ru-RU" altLang="ru-RU" b="1"/>
              <a:t>Индивидуальный </a:t>
            </a:r>
          </a:p>
          <a:p>
            <a:r>
              <a:rPr lang="ru-RU" altLang="ru-RU" b="1"/>
              <a:t> образовательный запрос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572501" y="1"/>
            <a:ext cx="3619500" cy="6699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Педагогические позиции в системе </a:t>
            </a:r>
            <a:r>
              <a:rPr lang="ru-RU" b="1" i="1" dirty="0" err="1">
                <a:solidFill>
                  <a:schemeClr val="accent1">
                    <a:lumMod val="75000"/>
                  </a:schemeClr>
                </a:solidFill>
              </a:rPr>
              <a:t>образования</a:t>
            </a:r>
            <a:r>
              <a:rPr lang="ru-RU" b="1" dirty="0" err="1"/>
              <a:t>е</a:t>
            </a:r>
            <a:r>
              <a:rPr lang="ru-RU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7101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131095"/>
            <a:ext cx="323528" cy="4204027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З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а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к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а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з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352" t="1685" r="8825"/>
          <a:stretch/>
        </p:blipFill>
        <p:spPr>
          <a:xfrm>
            <a:off x="1847527" y="116633"/>
            <a:ext cx="10039673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459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9536" y="188640"/>
            <a:ext cx="8424936" cy="144016"/>
          </a:xfrm>
        </p:spPr>
        <p:txBody>
          <a:bodyPr>
            <a:noAutofit/>
          </a:bodyPr>
          <a:lstStyle/>
          <a:p>
            <a:endParaRPr lang="ru-RU" sz="1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1" y="-184665"/>
            <a:ext cx="18475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8" tIns="45719" rIns="91438" bIns="45719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ClrTx/>
              <a:buFontTx/>
              <a:buNone/>
            </a:pPr>
            <a:endParaRPr lang="ru-RU" sz="18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5" name="Объект 4"/>
          <p:cNvGraphicFramePr>
            <a:graphicFrameLocks/>
          </p:cNvGraphicFramePr>
          <p:nvPr/>
        </p:nvGraphicFramePr>
        <p:xfrm>
          <a:off x="-11612" y="10495"/>
          <a:ext cx="12110720" cy="7002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Изображение" r:id="rId2" imgW="0" imgH="0" progId="StaticMetafile">
                  <p:embed/>
                </p:oleObj>
              </mc:Choice>
              <mc:Fallback>
                <p:oleObj name="Изображение" r:id="rId2" imgW="0" imgH="0" progId="StaticMetafile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1612" y="10495"/>
                        <a:ext cx="12110720" cy="7002808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7627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0039" t="52213" r="8624" b="5502"/>
          <a:stretch/>
        </p:blipFill>
        <p:spPr>
          <a:xfrm>
            <a:off x="127333" y="1334531"/>
            <a:ext cx="12191999" cy="645023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3633" y="0"/>
            <a:ext cx="11496992" cy="1334531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Учебно-методические пособия к  ППК на сайте ИМЦ Московского района </a:t>
            </a:r>
            <a:br>
              <a:rPr lang="ru-RU" sz="2400" b="1" dirty="0">
                <a:solidFill>
                  <a:srgbClr val="FF0000"/>
                </a:solidFill>
              </a:rPr>
            </a:br>
            <a:r>
              <a:rPr lang="en-US" sz="2400" b="1" dirty="0">
                <a:solidFill>
                  <a:srgbClr val="FF0000"/>
                </a:solidFill>
              </a:rPr>
              <a:t>https://imc-mosk.ru/levoe-menyu/strategii-i-innovaczii/innovaczionnoe/oer-imcz/setevoe-vzaimodejstvie-v-profilnom-obuchenii/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50" name="Picture 2" descr="https://decodeit.ru/image.php?type=qr&amp;value=https%3A%2F%2Fimc-mosk.ru%2Flevoe-menyu%2Fstrategii-i-innovaczii%2Finnovaczionnoe%2Foer-imcz%2Fsetevoe-vzaimodejstvie-v-profilnom-obuchenii%2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3050" y="3829050"/>
            <a:ext cx="302895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012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BEE7D5F-E031-4D11-94C9-EC8CD44321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559" t="19111" r="26147" b="5110"/>
          <a:stretch/>
        </p:blipFill>
        <p:spPr>
          <a:xfrm>
            <a:off x="5094515" y="1"/>
            <a:ext cx="7097485" cy="6854211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6" r="6675"/>
          <a:stretch/>
        </p:blipFill>
        <p:spPr>
          <a:xfrm>
            <a:off x="2" y="0"/>
            <a:ext cx="50571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072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538" y="1"/>
            <a:ext cx="11400693" cy="463462"/>
          </a:xfrm>
        </p:spPr>
        <p:txBody>
          <a:bodyPr>
            <a:normAutofit fontScale="90000"/>
          </a:bodyPr>
          <a:lstStyle/>
          <a:p>
            <a:r>
              <a:rPr lang="ru-RU" sz="2400" dirty="0"/>
              <a:t> Ф</a:t>
            </a:r>
            <a:r>
              <a:rPr lang="ru-RU" sz="2400" b="1" dirty="0">
                <a:solidFill>
                  <a:srgbClr val="C00000"/>
                </a:solidFill>
              </a:rPr>
              <a:t>ормирование </a:t>
            </a:r>
            <a:r>
              <a:rPr lang="ru-RU" sz="2400" b="1" dirty="0" err="1">
                <a:solidFill>
                  <a:srgbClr val="C00000"/>
                </a:solidFill>
              </a:rPr>
              <a:t>тьюторских</a:t>
            </a:r>
            <a:r>
              <a:rPr lang="ru-RU" sz="2400" b="1" dirty="0">
                <a:solidFill>
                  <a:srgbClr val="C00000"/>
                </a:solidFill>
              </a:rPr>
              <a:t> компетенций  - </a:t>
            </a:r>
            <a:r>
              <a:rPr lang="ru-RU" sz="2400" dirty="0"/>
              <a:t>«</a:t>
            </a:r>
            <a:r>
              <a:rPr lang="ru-RU" sz="3100" b="1" dirty="0">
                <a:solidFill>
                  <a:srgbClr val="C00000"/>
                </a:solidFill>
              </a:rPr>
              <a:t>Бронежилет для педагога»  </a:t>
            </a:r>
          </a:p>
        </p:txBody>
      </p:sp>
      <p:pic>
        <p:nvPicPr>
          <p:cNvPr id="1026" name="Picture 2" descr="imag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91" y="463463"/>
            <a:ext cx="11649206" cy="639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16482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2798</TotalTime>
  <Words>191</Words>
  <Application>Microsoft Office PowerPoint</Application>
  <PresentationFormat>Широкоэкранный</PresentationFormat>
  <Paragraphs>33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Tahoma</vt:lpstr>
      <vt:lpstr>Тема Office</vt:lpstr>
      <vt:lpstr>1_Тема Office</vt:lpstr>
      <vt:lpstr>Изображение</vt:lpstr>
      <vt:lpstr> Слёт наставников системы образования Санкт-Петербурга   – 12.02.2026</vt:lpstr>
      <vt:lpstr>Презентация PowerPoint</vt:lpstr>
      <vt:lpstr>Презентация PowerPoint</vt:lpstr>
      <vt:lpstr>Презентация PowerPoint</vt:lpstr>
      <vt:lpstr>Позиции тьютора в школе (анализ реальных практик):</vt:lpstr>
      <vt:lpstr>Презентация PowerPoint</vt:lpstr>
      <vt:lpstr>З а к а з</vt:lpstr>
      <vt:lpstr>Презентация PowerPoint</vt:lpstr>
      <vt:lpstr>Учебно-методические пособия к  ППК на сайте ИМЦ Московского района  https://imc-mosk.ru/levoe-menyu/strategii-i-innovaczii/innovaczionnoe/oer-imcz/setevoe-vzaimodejstvie-v-profilnom-obuchenii/</vt:lpstr>
      <vt:lpstr>Презентация PowerPoint</vt:lpstr>
      <vt:lpstr> Формирование тьюторских компетенций  - «Бронежилет для педагога»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Чуева ЕВ</dc:creator>
  <cp:lastModifiedBy>Людмила Олефир</cp:lastModifiedBy>
  <cp:revision>90</cp:revision>
  <cp:lastPrinted>2023-10-25T09:03:32Z</cp:lastPrinted>
  <dcterms:created xsi:type="dcterms:W3CDTF">2021-08-25T09:15:00Z</dcterms:created>
  <dcterms:modified xsi:type="dcterms:W3CDTF">2026-02-12T10:20:35Z</dcterms:modified>
</cp:coreProperties>
</file>