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96" r:id="rId4"/>
    <p:sldId id="276" r:id="rId5"/>
    <p:sldId id="274" r:id="rId6"/>
    <p:sldId id="275" r:id="rId7"/>
    <p:sldId id="313" r:id="rId8"/>
    <p:sldId id="268" r:id="rId9"/>
    <p:sldId id="294" r:id="rId10"/>
    <p:sldId id="395" r:id="rId11"/>
    <p:sldId id="396" r:id="rId12"/>
    <p:sldId id="260" r:id="rId13"/>
    <p:sldId id="382" r:id="rId14"/>
    <p:sldId id="379" r:id="rId15"/>
    <p:sldId id="380" r:id="rId16"/>
    <p:sldId id="386" r:id="rId17"/>
    <p:sldId id="387" r:id="rId18"/>
    <p:sldId id="388" r:id="rId19"/>
    <p:sldId id="389" r:id="rId20"/>
    <p:sldId id="390" r:id="rId21"/>
    <p:sldId id="391" r:id="rId22"/>
    <p:sldId id="392" r:id="rId23"/>
    <p:sldId id="31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7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/>
              <a:t> </a:t>
            </a:r>
            <a:r>
              <a:rPr lang="ru-RU" sz="1600" dirty="0">
                <a:solidFill>
                  <a:srgbClr val="FF0000"/>
                </a:solidFill>
              </a:rPr>
              <a:t>весна 2021 </a:t>
            </a:r>
            <a:r>
              <a:rPr lang="ru-RU" sz="1600" dirty="0"/>
              <a:t>Модели(программы)  наставничества,  в реализации которых в настоящее время принимают участие: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136267162210678"/>
          <c:y val="0.16131584129065482"/>
          <c:w val="0.67222107512960594"/>
          <c:h val="0.41612842500210967"/>
        </c:manualLayout>
      </c:layout>
      <c:lineChart>
        <c:grouping val="standard"/>
        <c:varyColors val="0"/>
        <c:ser>
          <c:idx val="0"/>
          <c:order val="0"/>
          <c:tx>
            <c:v>молодые педагоги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(2).xlsx]Лист4'!$B$1:$B$10</c:f>
              <c:numCache>
                <c:formatCode>General</c:formatCode>
                <c:ptCount val="10"/>
                <c:pt idx="0">
                  <c:v>39</c:v>
                </c:pt>
                <c:pt idx="1">
                  <c:v>55</c:v>
                </c:pt>
                <c:pt idx="2">
                  <c:v>16</c:v>
                </c:pt>
                <c:pt idx="3">
                  <c:v>3</c:v>
                </c:pt>
                <c:pt idx="4">
                  <c:v>10</c:v>
                </c:pt>
                <c:pt idx="5">
                  <c:v>6</c:v>
                </c:pt>
                <c:pt idx="6">
                  <c:v>10</c:v>
                </c:pt>
                <c:pt idx="7">
                  <c:v>0</c:v>
                </c:pt>
                <c:pt idx="8">
                  <c:v>16</c:v>
                </c:pt>
                <c:pt idx="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90-4639-89D7-8B8B4FA53E7F}"/>
            </c:ext>
          </c:extLst>
        </c:ser>
        <c:ser>
          <c:idx val="1"/>
          <c:order val="1"/>
          <c:tx>
            <c:v>руководители</c:v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(2).xlsx]Лист4'!$C$1:$C$10</c:f>
              <c:numCache>
                <c:formatCode>General</c:formatCode>
                <c:ptCount val="10"/>
                <c:pt idx="0">
                  <c:v>80</c:v>
                </c:pt>
                <c:pt idx="1">
                  <c:v>32</c:v>
                </c:pt>
                <c:pt idx="2">
                  <c:v>29</c:v>
                </c:pt>
                <c:pt idx="3">
                  <c:v>9</c:v>
                </c:pt>
                <c:pt idx="4">
                  <c:v>12</c:v>
                </c:pt>
                <c:pt idx="5">
                  <c:v>9</c:v>
                </c:pt>
                <c:pt idx="6">
                  <c:v>20</c:v>
                </c:pt>
                <c:pt idx="7">
                  <c:v>3</c:v>
                </c:pt>
                <c:pt idx="8">
                  <c:v>17</c:v>
                </c:pt>
                <c:pt idx="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90-4639-89D7-8B8B4FA53E7F}"/>
            </c:ext>
          </c:extLst>
        </c:ser>
        <c:ser>
          <c:idx val="2"/>
          <c:order val="2"/>
          <c:tx>
            <c:v>педагоги-наставники</c:v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(2).xlsx]Лист4'!$D$1:$D$10</c:f>
              <c:numCache>
                <c:formatCode>General</c:formatCode>
                <c:ptCount val="10"/>
                <c:pt idx="0">
                  <c:v>34</c:v>
                </c:pt>
                <c:pt idx="1">
                  <c:v>18</c:v>
                </c:pt>
                <c:pt idx="2">
                  <c:v>6</c:v>
                </c:pt>
                <c:pt idx="3">
                  <c:v>3</c:v>
                </c:pt>
                <c:pt idx="4">
                  <c:v>6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5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90-4639-89D7-8B8B4FA53E7F}"/>
            </c:ext>
          </c:extLst>
        </c:ser>
        <c:ser>
          <c:idx val="3"/>
          <c:order val="3"/>
          <c:tx>
            <c:v>методисты</c:v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(2).xlsx]Лист4'!$E$1:$E$10</c:f>
              <c:numCache>
                <c:formatCode>General</c:formatCode>
                <c:ptCount val="10"/>
                <c:pt idx="0">
                  <c:v>56</c:v>
                </c:pt>
                <c:pt idx="1">
                  <c:v>68</c:v>
                </c:pt>
                <c:pt idx="2">
                  <c:v>20</c:v>
                </c:pt>
                <c:pt idx="3">
                  <c:v>20</c:v>
                </c:pt>
                <c:pt idx="4">
                  <c:v>12</c:v>
                </c:pt>
                <c:pt idx="5">
                  <c:v>31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90-4639-89D7-8B8B4FA53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820816"/>
        <c:axId val="240821376"/>
      </c:lineChart>
      <c:catAx>
        <c:axId val="24082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0821376"/>
        <c:crosses val="autoZero"/>
        <c:auto val="1"/>
        <c:lblAlgn val="ctr"/>
        <c:lblOffset val="100"/>
        <c:noMultiLvlLbl val="0"/>
      </c:catAx>
      <c:valAx>
        <c:axId val="24082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082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 b="1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 Оптимальный профиль наставника  по критериям: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4893942408823447"/>
          <c:y val="0.15305084745762712"/>
          <c:w val="0.65683411161519356"/>
          <c:h val="0.42598892299479513"/>
        </c:manualLayout>
      </c:layout>
      <c:lineChart>
        <c:grouping val="standard"/>
        <c:varyColors val="0"/>
        <c:ser>
          <c:idx val="0"/>
          <c:order val="0"/>
          <c:tx>
            <c:v>молодые педагоги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(2).xlsx]Лист2'!$B$1:$B$10</c:f>
              <c:numCache>
                <c:formatCode>General</c:formatCode>
                <c:ptCount val="10"/>
                <c:pt idx="0">
                  <c:v>21</c:v>
                </c:pt>
                <c:pt idx="1">
                  <c:v>32</c:v>
                </c:pt>
                <c:pt idx="2">
                  <c:v>33</c:v>
                </c:pt>
                <c:pt idx="3">
                  <c:v>36</c:v>
                </c:pt>
                <c:pt idx="4">
                  <c:v>45</c:v>
                </c:pt>
                <c:pt idx="5">
                  <c:v>32</c:v>
                </c:pt>
                <c:pt idx="6">
                  <c:v>38</c:v>
                </c:pt>
                <c:pt idx="7">
                  <c:v>32</c:v>
                </c:pt>
                <c:pt idx="8">
                  <c:v>28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3-4B9C-9530-B7AC3FAC1C54}"/>
            </c:ext>
          </c:extLst>
        </c:ser>
        <c:ser>
          <c:idx val="1"/>
          <c:order val="1"/>
          <c:tx>
            <c:v>педагоги-наставники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(2).xlsx]Лист2'!$C$1:$C$10</c:f>
              <c:numCache>
                <c:formatCode>General</c:formatCode>
                <c:ptCount val="10"/>
                <c:pt idx="0">
                  <c:v>34</c:v>
                </c:pt>
                <c:pt idx="1">
                  <c:v>24</c:v>
                </c:pt>
                <c:pt idx="2">
                  <c:v>35</c:v>
                </c:pt>
                <c:pt idx="3">
                  <c:v>33</c:v>
                </c:pt>
                <c:pt idx="4">
                  <c:v>32</c:v>
                </c:pt>
                <c:pt idx="5">
                  <c:v>31</c:v>
                </c:pt>
                <c:pt idx="6">
                  <c:v>34</c:v>
                </c:pt>
                <c:pt idx="7">
                  <c:v>36</c:v>
                </c:pt>
                <c:pt idx="8">
                  <c:v>32</c:v>
                </c:pt>
                <c:pt idx="9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63-4B9C-9530-B7AC3FAC1C54}"/>
            </c:ext>
          </c:extLst>
        </c:ser>
        <c:ser>
          <c:idx val="2"/>
          <c:order val="2"/>
          <c:tx>
            <c:v>руководители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(2).xlsx]Лист2'!$D$1:$D$10</c:f>
              <c:numCache>
                <c:formatCode>General</c:formatCode>
                <c:ptCount val="10"/>
                <c:pt idx="0">
                  <c:v>35</c:v>
                </c:pt>
                <c:pt idx="1">
                  <c:v>28</c:v>
                </c:pt>
                <c:pt idx="2">
                  <c:v>35</c:v>
                </c:pt>
                <c:pt idx="3">
                  <c:v>38</c:v>
                </c:pt>
                <c:pt idx="4">
                  <c:v>34</c:v>
                </c:pt>
                <c:pt idx="5">
                  <c:v>34</c:v>
                </c:pt>
                <c:pt idx="6">
                  <c:v>37</c:v>
                </c:pt>
                <c:pt idx="7">
                  <c:v>38</c:v>
                </c:pt>
                <c:pt idx="8">
                  <c:v>32</c:v>
                </c:pt>
                <c:pt idx="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63-4B9C-9530-B7AC3FAC1C54}"/>
            </c:ext>
          </c:extLst>
        </c:ser>
        <c:ser>
          <c:idx val="3"/>
          <c:order val="3"/>
          <c:tx>
            <c:v>методисты</c:v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(2).xlsx]Лист2'!$E$1:$E$10</c:f>
              <c:numCache>
                <c:formatCode>General</c:formatCode>
                <c:ptCount val="10"/>
                <c:pt idx="0">
                  <c:v>22</c:v>
                </c:pt>
                <c:pt idx="1">
                  <c:v>33</c:v>
                </c:pt>
                <c:pt idx="2">
                  <c:v>32</c:v>
                </c:pt>
                <c:pt idx="3">
                  <c:v>38</c:v>
                </c:pt>
                <c:pt idx="4">
                  <c:v>36</c:v>
                </c:pt>
                <c:pt idx="5">
                  <c:v>29</c:v>
                </c:pt>
                <c:pt idx="6">
                  <c:v>36</c:v>
                </c:pt>
                <c:pt idx="7">
                  <c:v>39</c:v>
                </c:pt>
                <c:pt idx="8">
                  <c:v>26</c:v>
                </c:pt>
                <c:pt idx="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63-4B9C-9530-B7AC3FAC1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smooth val="0"/>
        <c:axId val="295606576"/>
        <c:axId val="295607136"/>
      </c:lineChart>
      <c:catAx>
        <c:axId val="29560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5607136"/>
        <c:crosses val="autoZero"/>
        <c:auto val="1"/>
        <c:lblAlgn val="ctr"/>
        <c:lblOffset val="100"/>
        <c:noMultiLvlLbl val="0"/>
      </c:catAx>
      <c:valAx>
        <c:axId val="29560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560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1381468110709989"/>
          <c:y val="9.0649717514124289E-2"/>
          <c:w val="0.27174488567990374"/>
          <c:h val="0.151131278081765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FF0000"/>
                </a:solidFill>
              </a:rPr>
              <a:t>Весна 2021 </a:t>
            </a:r>
            <a:r>
              <a:rPr lang="ru-RU" b="1" dirty="0"/>
              <a:t>Молодые педагоги о моделях  сопровождения их профессионального развития</a:t>
            </a:r>
            <a:r>
              <a:rPr lang="ru-RU" dirty="0"/>
              <a:t>:</a:t>
            </a:r>
          </a:p>
        </c:rich>
      </c:tx>
      <c:layout>
        <c:manualLayout>
          <c:xMode val="edge"/>
          <c:yMode val="edge"/>
          <c:x val="0.18445822397200351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7457014131952591"/>
          <c:y val="0.24219764764899268"/>
          <c:w val="0.47081138478489176"/>
          <c:h val="0.58604169276882001"/>
        </c:manualLayout>
      </c:layout>
      <c:barChart>
        <c:barDir val="bar"/>
        <c:grouping val="stacked"/>
        <c:varyColors val="0"/>
        <c:ser>
          <c:idx val="0"/>
          <c:order val="0"/>
          <c:tx>
            <c:v> реальные модели сопровождения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'[Рез анк по наставничеству (1) (2).xlsx]Лист3'!$A$1:$A$10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(2).xlsx]Лист3'!$B$1:$B$10</c:f>
              <c:numCache>
                <c:formatCode>General</c:formatCode>
                <c:ptCount val="10"/>
                <c:pt idx="0">
                  <c:v>39</c:v>
                </c:pt>
                <c:pt idx="1">
                  <c:v>55</c:v>
                </c:pt>
                <c:pt idx="2">
                  <c:v>16</c:v>
                </c:pt>
                <c:pt idx="3">
                  <c:v>3</c:v>
                </c:pt>
                <c:pt idx="4">
                  <c:v>10</c:v>
                </c:pt>
                <c:pt idx="5">
                  <c:v>6</c:v>
                </c:pt>
                <c:pt idx="6">
                  <c:v>10</c:v>
                </c:pt>
                <c:pt idx="7">
                  <c:v>0</c:v>
                </c:pt>
                <c:pt idx="8">
                  <c:v>16</c:v>
                </c:pt>
                <c:pt idx="9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4-4F6C-81B6-0BCCB4E505CF}"/>
            </c:ext>
          </c:extLst>
        </c:ser>
        <c:ser>
          <c:idx val="1"/>
          <c:order val="1"/>
          <c:tx>
            <c:v>перспективные(желаемые) модели  сопровождения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'[Рез анк по наставничеству (1) (2).xlsx]Лист3'!$A$1:$A$10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(2).xlsx]Лист3'!$C$1:$C$10</c:f>
              <c:numCache>
                <c:formatCode>General</c:formatCode>
                <c:ptCount val="10"/>
                <c:pt idx="0">
                  <c:v>48</c:v>
                </c:pt>
                <c:pt idx="1">
                  <c:v>32</c:v>
                </c:pt>
                <c:pt idx="2">
                  <c:v>22</c:v>
                </c:pt>
                <c:pt idx="3">
                  <c:v>12</c:v>
                </c:pt>
                <c:pt idx="4">
                  <c:v>3</c:v>
                </c:pt>
                <c:pt idx="5">
                  <c:v>6</c:v>
                </c:pt>
                <c:pt idx="6">
                  <c:v>19</c:v>
                </c:pt>
                <c:pt idx="7">
                  <c:v>20</c:v>
                </c:pt>
                <c:pt idx="8">
                  <c:v>13</c:v>
                </c:pt>
                <c:pt idx="9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F4-4F6C-81B6-0BCCB4E50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716128"/>
        <c:axId val="297716688"/>
      </c:barChart>
      <c:catAx>
        <c:axId val="297716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716688"/>
        <c:crosses val="autoZero"/>
        <c:auto val="1"/>
        <c:lblAlgn val="ctr"/>
        <c:lblOffset val="100"/>
        <c:noMultiLvlLbl val="0"/>
      </c:catAx>
      <c:valAx>
        <c:axId val="297716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71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96EC4-AC91-47A4-81E8-A43DBA9DC3B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FE853-ED5A-4926-B2C0-6DB3CA38E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52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2815F24D-9450-44F6-A068-EB3F12C772BE}" type="slidenum">
              <a:rPr lang="ru-RU" altLang="ru-RU">
                <a:solidFill>
                  <a:prstClr val="black"/>
                </a:solidFill>
                <a:latin typeface="Arial" charset="0"/>
              </a:rPr>
              <a:pPr/>
              <a:t>13</a:t>
            </a:fld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9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13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21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55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284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6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4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6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25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7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3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3A94A-F3DD-47DD-BE1D-EE4B7D0FA94A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59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853/1994-5639-2016-5-139-15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rant.ru/hotlaw/federal/1766554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vo.garant.ru/#/document/482312468/paragraph/1/doclist/7424/2/0/0/JTVCJTdCJTIybmVlZF9jb3JyZWN0aW9uJTIyJTNBZmFsc2UlMkMlMjJjb250ZXh0JTIyJTNBJTIyJTVDdTA0MjQlNUN1MDQzNSU1Q3UwNDM0JTVDdTA0MzUlNUN1MDQ0MCU1Q3UwNDMwJTVDdTA0M2IlNUN1MDQ0YyU1Q3UwNDNkJTVDdTA0NGIlNUN1MDQzOSUyMCU1Q3UwNDM3JTVDdTA0MzAlNUN1MDQzYSU1Q3UwNDNlJTVDdTA0M2QlMjAlNUN1MDQzZSU1Q3UwNDQyJTIwOSUyMCU1Q3UwNDNkJTVDdTA0M2UlNUN1MDQ0ZiU1Q3UwNDMxJTVDdTA0NDAlNUN1MDQ0ZiUyMDIwMjQlMjAlNUN1MDQzMy4lMjBOJTIwMzgxLSU1Q3UwNDI0JTVDdTA0MTclMjAlNUMlMjIlNUN1MDQxZSUyMCU1Q3UwNDMyJTVDdTA0M2QlNUN1MDQzNSU1Q3UwNDQxJTVDdTA0MzUlNUN1MDQzZCU1Q3UwNDM4JTVDdTA0MzglMjAlNUN1MDQzOCU1Q3UwNDM3JTVDdTA0M2MlNUN1MDQzNSU1Q3UwNDNkJTVDdTA0MzUlNUN1MDQzZCU1Q3UwNDM4JTVDdTA0NGYlMjAlNUN1MDQzMiUyMCU1Q3UwNDIyJTVDdTA0NDAlNUN1MDQ0MyU1Q3UwNDM0JTVDdTA0M2UlNUN1MDQzMiU1Q3UwNDNlJTVDdTA0MzklMjAlNUN1MDQzYSU1Q3UwNDNlJTVDdTA0MzQlNUN1MDQzNSU1Q3UwNDNhJTVDdTA0NDElMjAlNUN1MDQyMCU1Q3UwNDNlJTVDdTA0NDElNUN1MDQ0MSU1Q3UwNDM4JTVDdTA0MzklNUN1MDQ0MSU1Q3UwNDNhJTVDdTA0M2UlNUN1MDQzOSUyMCU1Q3UwNDI0JTVDdTA0MzUlNUN1MDQzNCU1Q3UwNDM1JTVDdTA0NDAlNUN1MDQzMCU1Q3UwNDQ2JTVDdTA0MzglNUN1MDQzOCU1QyUyMiUyMiU3RCU1RA==" TargetMode="External"/><Relationship Id="rId2" Type="http://schemas.openxmlformats.org/officeDocument/2006/relationships/hyperlink" Target="https://ivo.garant.ru/#/document/410703808/paragraph/1/doclist/7424/1/0/0/JTVCJTdCJTIybmVlZF9jb3JyZWN0aW9uJTIyJTNBZmFsc2UlMkMlMjJjb250ZXh0JTIyJTNBJTIyJTVDdTA0MjQlNUN1MDQzNSU1Q3UwNDM0JTVDdTA0MzUlNUN1MDQ0MCU1Q3UwNDMwJTVDdTA0M2IlNUN1MDQ0YyU1Q3UwNDNkJTVDdTA0NGIlNUN1MDQzOSUyMCU1Q3UwNDM3JTVDdTA0MzAlNUN1MDQzYSU1Q3UwNDNlJTVDdTA0M2QlMjAlNUN1MDQzZSU1Q3UwNDQyJTIwOSUyMCU1Q3UwNDNkJTVDdTA0M2UlNUN1MDQ0ZiU1Q3UwNDMxJTVDdTA0NDAlNUN1MDQ0ZiUyMDIwMjQlMjAlNUN1MDQzMy4lMjBOJTIwMzgxLSU1Q3UwNDI0JTVDdTA0MTclMjAlNUMlMjIlNUN1MDQxZSUyMCU1Q3UwNDMyJTVDdTA0M2QlNUN1MDQzNSU1Q3UwNDQxJTVDdTA0MzUlNUN1MDQzZCU1Q3UwNDM4JTVDdTA0MzglMjAlNUN1MDQzOCU1Q3UwNDM3JTVDdTA0M2MlNUN1MDQzNSU1Q3UwNDNkJTVDdTA0MzUlNUN1MDQzZCU1Q3UwNDM4JTVDdTA0NGYlMjAlNUN1MDQzMiUyMCU1Q3UwNDIyJTVDdTA0NDAlNUN1MDQ0MyU1Q3UwNDM0JTVDdTA0M2UlNUN1MDQzMiU1Q3UwNDNlJTVDdTA0MzklMjAlNUN1MDQzYSU1Q3UwNDNlJTVDdTA0MzQlNUN1MDQzNSU1Q3UwNDNhJTVDdTA0NDElMjAlNUN1MDQyMCU1Q3UwNDNlJTVDdTA0NDElNUN1MDQ0MSU1Q3UwNDM4JTVDdTA0MzklNUN1MDQ0MSU1Q3UwNDNhJTVDdTA0M2UlNUN1MDQzOSUyMCU1Q3UwNDI0JTVDdTA0MzUlNUN1MDQzNCU1Q3UwNDM1JTVDdTA0NDAlNUN1MDQzMCU1Q3UwNDQ2JTVDdTA0MzglNUN1MDQzOCU1QyUyMiUyMiU3RCU1RA==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vo.garant.ru/#/document/77399062/paragraph/3298/doclist/7424/6/0/0/JTVCJTdCJTIybmVlZF9jb3JyZWN0aW9uJTIyJTNBZmFsc2UlMkMlMjJjb250ZXh0JTIyJTNBJTIyJTVDdTA0MjQlNUN1MDQzNSU1Q3UwNDM0JTVDdTA0MzUlNUN1MDQ0MCU1Q3UwNDMwJTVDdTA0M2IlNUN1MDQ0YyU1Q3UwNDNkJTVDdTA0NGIlNUN1MDQzOSUyMCU1Q3UwNDM3JTVDdTA0MzAlNUN1MDQzYSU1Q3UwNDNlJTVDdTA0M2QlMjAlNUN1MDQzZSU1Q3UwNDQyJTIwOSUyMCU1Q3UwNDNkJTVDdTA0M2UlNUN1MDQ0ZiU1Q3UwNDMxJTVDdTA0NDAlNUN1MDQ0ZiUyMDIwMjQlMjAlNUN1MDQzMy4lMjBOJTIwMzgxLSU1Q3UwNDI0JTVDdTA0MTclMjAlNUMlMjIlNUN1MDQxZSUyMCU1Q3UwNDMyJTVDdTA0M2QlNUN1MDQzNSU1Q3UwNDQxJTVDdTA0MzUlNUN1MDQzZCU1Q3UwNDM4JTVDdTA0MzglMjAlNUN1MDQzOCU1Q3UwNDM3JTVDdTA0M2MlNUN1MDQzNSU1Q3UwNDNkJTVDdTA0MzUlNUN1MDQzZCU1Q3UwNDM4JTVDdTA0NGYlMjAlNUN1MDQzMiUyMCU1Q3UwNDIyJTVDdTA0NDAlNUN1MDQ0MyU1Q3UwNDM0JTVDdTA0M2UlNUN1MDQzMiU1Q3UwNDNlJTVDdTA0MzklMjAlNUN1MDQzYSU1Q3UwNDNlJTVDdTA0MzQlNUN1MDQzNSU1Q3UwNDNhJTVDdTA0NDElMjAlNUN1MDQyMCU1Q3UwNDNlJTVDdTA0NDElNUN1MDQ0MSU1Q3UwNDM4JTVDdTA0MzklNUN1MDQ0MSU1Q3UwNDNhJTVDdTA0M2UlNUN1MDQzOSUyMCU1Q3UwNDI0JTVDdTA0MzUlNUN1MDQzNCU1Q3UwNDM1JTVDdTA0NDAlNUN1MDQzMCU1Q3UwNDQ2JTVDdTA0MzglNUN1MDQzOCU1QyUyMiUyMiU3RCU1RA==" TargetMode="External"/><Relationship Id="rId5" Type="http://schemas.openxmlformats.org/officeDocument/2006/relationships/hyperlink" Target="https://ivo.garant.ru/#/document/481011565/paragraph/1/doclist/7424/5/0/0/JTVCJTdCJTIybmVlZF9jb3JyZWN0aW9uJTIyJTNBZmFsc2UlMkMlMjJjb250ZXh0JTIyJTNBJTIyJTVDdTA0MjQlNUN1MDQzNSU1Q3UwNDM0JTVDdTA0MzUlNUN1MDQ0MCU1Q3UwNDMwJTVDdTA0M2IlNUN1MDQ0YyU1Q3UwNDNkJTVDdTA0NGIlNUN1MDQzOSUyMCU1Q3UwNDM3JTVDdTA0MzAlNUN1MDQzYSU1Q3UwNDNlJTVDdTA0M2QlMjAlNUN1MDQzZSU1Q3UwNDQyJTIwOSUyMCU1Q3UwNDNkJTVDdTA0M2UlNUN1MDQ0ZiU1Q3UwNDMxJTVDdTA0NDAlNUN1MDQ0ZiUyMDIwMjQlMjAlNUN1MDQzMy4lMjBOJTIwMzgxLSU1Q3UwNDI0JTVDdTA0MTclMjAlNUMlMjIlNUN1MDQxZSUyMCU1Q3UwNDMyJTVDdTA0M2QlNUN1MDQzNSU1Q3UwNDQxJTVDdTA0MzUlNUN1MDQzZCU1Q3UwNDM4JTVDdTA0MzglMjAlNUN1MDQzOCU1Q3UwNDM3JTVDdTA0M2MlNUN1MDQzNSU1Q3UwNDNkJTVDdTA0MzUlNUN1MDQzZCU1Q3UwNDM4JTVDdTA0NGYlMjAlNUN1MDQzMiUyMCU1Q3UwNDIyJTVDdTA0NDAlNUN1MDQ0MyU1Q3UwNDM0JTVDdTA0M2UlNUN1MDQzMiU1Q3UwNDNlJTVDdTA0MzklMjAlNUN1MDQzYSU1Q3UwNDNlJTVDdTA0MzQlNUN1MDQzNSU1Q3UwNDNhJTVDdTA0NDElMjAlNUN1MDQyMCU1Q3UwNDNlJTVDdTA0NDElNUN1MDQ0MSU1Q3UwNDM4JTVDdTA0MzklNUN1MDQ0MSU1Q3UwNDNhJTVDdTA0M2UlNUN1MDQzOSUyMCU1Q3UwNDI0JTVDdTA0MzUlNUN1MDQzNCU1Q3UwNDM1JTVDdTA0NDAlNUN1MDQzMCU1Q3UwNDQ2JTVDdTA0MzglNUN1MDQzOCU1QyUyMiUyMiU3RCU1RA==" TargetMode="External"/><Relationship Id="rId4" Type="http://schemas.openxmlformats.org/officeDocument/2006/relationships/hyperlink" Target="https://ivo.garant.ru/#/document/481011382/paragraph/1/doclist/7424/4/0/0/JTVCJTdCJTIybmVlZF9jb3JyZWN0aW9uJTIyJTNBZmFsc2UlMkMlMjJjb250ZXh0JTIyJTNBJTIyJTVDdTA0MjQlNUN1MDQzNSU1Q3UwNDM0JTVDdTA0MzUlNUN1MDQ0MCU1Q3UwNDMwJTVDdTA0M2IlNUN1MDQ0YyU1Q3UwNDNkJTVDdTA0NGIlNUN1MDQzOSUyMCU1Q3UwNDM3JTVDdTA0MzAlNUN1MDQzYSU1Q3UwNDNlJTVDdTA0M2QlMjAlNUN1MDQzZSU1Q3UwNDQyJTIwOSUyMCU1Q3UwNDNkJTVDdTA0M2UlNUN1MDQ0ZiU1Q3UwNDMxJTVDdTA0NDAlNUN1MDQ0ZiUyMDIwMjQlMjAlNUN1MDQzMy4lMjBOJTIwMzgxLSU1Q3UwNDI0JTVDdTA0MTclMjAlNUMlMjIlNUN1MDQxZSUyMCU1Q3UwNDMyJTVDdTA0M2QlNUN1MDQzNSU1Q3UwNDQxJTVDdTA0MzUlNUN1MDQzZCU1Q3UwNDM4JTVDdTA0MzglMjAlNUN1MDQzOCU1Q3UwNDM3JTVDdTA0M2MlNUN1MDQzNSU1Q3UwNDNkJTVDdTA0MzUlNUN1MDQzZCU1Q3UwNDM4JTVDdTA0NGYlMjAlNUN1MDQzMiUyMCU1Q3UwNDIyJTVDdTA0NDAlNUN1MDQ0MyU1Q3UwNDM0JTVDdTA0M2UlNUN1MDQzMiU1Q3UwNDNlJTVDdTA0MzklMjAlNUN1MDQzYSU1Q3UwNDNlJTVDdTA0MzQlNUN1MDQzNSU1Q3UwNDNhJTVDdTA0NDElMjAlNUN1MDQyMCU1Q3UwNDNlJTVDdTA0NDElNUN1MDQ0MSU1Q3UwNDM4JTVDdTA0MzklNUN1MDQ0MSU1Q3UwNDNhJTVDdTA0M2UlNUN1MDQzOSUyMCU1Q3UwNDI0JTVDdTA0MzUlNUN1MDQzNCU1Q3UwNDM1JTVDdTA0NDAlNUN1MDQzMCU1Q3UwNDQ2JTVDdTA0MzglNUN1MDQzOCU1QyUyMiUyMiU3RCU1RA==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297454"/>
            <a:ext cx="9691171" cy="186954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 </a:t>
            </a:r>
            <a:r>
              <a:rPr lang="ru-RU" sz="2200" b="1" dirty="0">
                <a:solidFill>
                  <a:srgbClr val="C00000"/>
                </a:solidFill>
              </a:rPr>
              <a:t>ИМЦ Московского района Санкт-Петербурга</a:t>
            </a:r>
            <a:br>
              <a:rPr lang="ru-RU" sz="2400" dirty="0">
                <a:solidFill>
                  <a:srgbClr val="C00000"/>
                </a:solidFill>
              </a:rPr>
            </a:br>
            <a:br>
              <a:rPr lang="ru-RU" sz="2800" dirty="0">
                <a:solidFill>
                  <a:srgbClr val="C00000"/>
                </a:solidFill>
              </a:rPr>
            </a:b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1176" y="1154546"/>
            <a:ext cx="9246824" cy="531090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sz="3200" b="1" dirty="0">
                <a:solidFill>
                  <a:srgbClr val="0070C0"/>
                </a:solidFill>
              </a:rPr>
              <a:t>«</a:t>
            </a:r>
            <a:r>
              <a:rPr lang="ru-RU" sz="3200" b="1" dirty="0" err="1">
                <a:solidFill>
                  <a:srgbClr val="0070C0"/>
                </a:solidFill>
              </a:rPr>
              <a:t>Тьюторство</a:t>
            </a:r>
            <a:r>
              <a:rPr lang="ru-RU" sz="3200" b="1" dirty="0">
                <a:solidFill>
                  <a:srgbClr val="0070C0"/>
                </a:solidFill>
              </a:rPr>
              <a:t> как особый вид наставничества.</a:t>
            </a:r>
          </a:p>
          <a:p>
            <a:pPr>
              <a:lnSpc>
                <a:spcPct val="120000"/>
              </a:lnSpc>
            </a:pPr>
            <a:r>
              <a:rPr lang="ru-RU" sz="3200" b="1" dirty="0">
                <a:solidFill>
                  <a:srgbClr val="0070C0"/>
                </a:solidFill>
              </a:rPr>
              <a:t>Особенности прохождения</a:t>
            </a:r>
          </a:p>
          <a:p>
            <a:pPr>
              <a:lnSpc>
                <a:spcPct val="120000"/>
              </a:lnSpc>
            </a:pPr>
            <a:r>
              <a:rPr lang="ru-RU" sz="3200" b="1" dirty="0">
                <a:solidFill>
                  <a:srgbClr val="0070C0"/>
                </a:solidFill>
              </a:rPr>
              <a:t>процедуры аттестации на квалификационную категорию </a:t>
            </a:r>
            <a:r>
              <a:rPr lang="ru-RU" sz="4300" b="1" dirty="0">
                <a:solidFill>
                  <a:srgbClr val="0070C0"/>
                </a:solidFill>
              </a:rPr>
              <a:t>педагог-наставник</a:t>
            </a:r>
            <a:r>
              <a:rPr lang="ru-RU" sz="3200" b="1" dirty="0">
                <a:solidFill>
                  <a:srgbClr val="0070C0"/>
                </a:solidFill>
              </a:rPr>
              <a:t>» </a:t>
            </a:r>
          </a:p>
          <a:p>
            <a:r>
              <a:rPr lang="ru-RU" sz="3200" dirty="0"/>
              <a:t>в 2025-26 учебном году»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Методист ИМЦ </a:t>
            </a:r>
            <a:r>
              <a:rPr lang="ru-RU" dirty="0" err="1"/>
              <a:t>Олефир</a:t>
            </a:r>
            <a:r>
              <a:rPr lang="ru-RU" dirty="0"/>
              <a:t> Людмила Николаевна </a:t>
            </a:r>
          </a:p>
          <a:p>
            <a:r>
              <a:rPr lang="en-US" b="1" dirty="0" err="1">
                <a:solidFill>
                  <a:srgbClr val="0070C0"/>
                </a:solidFill>
              </a:rPr>
              <a:t>Olephir_l</a:t>
            </a:r>
            <a:r>
              <a:rPr lang="en-US" b="1" dirty="0">
                <a:solidFill>
                  <a:srgbClr val="0070C0"/>
                </a:solidFill>
              </a:rPr>
              <a:t>@ mail.ru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dirty="0"/>
              <a:t> </a:t>
            </a:r>
            <a:r>
              <a:rPr lang="ru-RU" dirty="0"/>
              <a:t>05. 12. 2025 г. </a:t>
            </a:r>
          </a:p>
        </p:txBody>
      </p:sp>
    </p:spTree>
    <p:extLst>
      <p:ext uri="{BB962C8B-B14F-4D97-AF65-F5344CB8AC3E}">
        <p14:creationId xmlns:p14="http://schemas.microsoft.com/office/powerpoint/2010/main" val="341061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82" t="17671" r="28949" b="6345"/>
          <a:stretch/>
        </p:blipFill>
        <p:spPr>
          <a:xfrm>
            <a:off x="0" y="0"/>
            <a:ext cx="11942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6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35" y="132203"/>
            <a:ext cx="11887199" cy="2082188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Предварительно была проведена работа по выявлению существующих практик сопровождения профессиональной адаптации и развития в школах нашего района. Результаты были получены эмпирическим путем, посредством анализа сайтов учреждений на наличие Положения о наставничестве, изучения отчетов экспериментальных площадок, конкурсных и аттестационных папок педагогов. Мы предполагали, что в разных формах явление наставничества характерно для всех школ района. Результаты анкетирования руководителей это подтвердили. </a:t>
            </a:r>
            <a:br>
              <a:rPr lang="ru-RU" sz="1800" dirty="0"/>
            </a:br>
            <a:r>
              <a:rPr lang="ru-RU" sz="1800" dirty="0"/>
              <a:t>Выборка педагогов-наставников формировалась по результатам опроса руководителей, методистов и молодых педагогов. Это по их рекомендации педагог заполнял анкету наставника. 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3387" y="2214391"/>
            <a:ext cx="11721947" cy="452793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«Как бы Вы охарактеризовали </a:t>
            </a:r>
            <a:r>
              <a:rPr lang="ru-RU" dirty="0">
                <a:solidFill>
                  <a:srgbClr val="C00000"/>
                </a:solidFill>
              </a:rPr>
              <a:t>модель наставничества</a:t>
            </a:r>
            <a:r>
              <a:rPr lang="ru-RU" dirty="0"/>
              <a:t>, которая реализуется в Вашей организации?» </a:t>
            </a:r>
          </a:p>
          <a:p>
            <a:pPr algn="just"/>
            <a:r>
              <a:rPr lang="ru-RU" dirty="0"/>
              <a:t>Около 50% молодых педагогов попадали в практику </a:t>
            </a:r>
            <a:r>
              <a:rPr lang="ru-RU" dirty="0">
                <a:solidFill>
                  <a:srgbClr val="C00000"/>
                </a:solidFill>
              </a:rPr>
              <a:t>ситуационного наставничества </a:t>
            </a:r>
            <a:r>
              <a:rPr lang="ru-RU" dirty="0"/>
              <a:t>(так мы договорились называть разновидность традиционной модели наставничества, или наставничество «один на один», по запросу); 40% знакомы с системной практикой традиционного наставничества; 16 % молодых педагогов отметили свое участие в так называемом </a:t>
            </a:r>
            <a:r>
              <a:rPr lang="ru-RU" dirty="0">
                <a:solidFill>
                  <a:srgbClr val="C00000"/>
                </a:solidFill>
              </a:rPr>
              <a:t>«реверсном наставничестве</a:t>
            </a:r>
            <a:r>
              <a:rPr lang="ru-RU" dirty="0"/>
              <a:t>», когда младший по возрасту и опыту наставляет более  высококвалифицированного коллегу по вопросам новых тенденций, технологий.</a:t>
            </a:r>
          </a:p>
          <a:p>
            <a:pPr algn="just"/>
            <a:r>
              <a:rPr lang="ru-RU" dirty="0"/>
              <a:t>16% молодых педагогов на себе испытали воздействие менторов. </a:t>
            </a:r>
            <a:r>
              <a:rPr lang="ru-RU" dirty="0" err="1">
                <a:solidFill>
                  <a:srgbClr val="C00000"/>
                </a:solidFill>
              </a:rPr>
              <a:t>Менторство</a:t>
            </a:r>
            <a:r>
              <a:rPr lang="ru-RU" dirty="0"/>
              <a:t> понимается как личностные долговременные взаимоотношения между опытным наставником и новичком, которые позволяют последнему развиваться профессионально, академически или личностно. </a:t>
            </a:r>
          </a:p>
          <a:p>
            <a:pPr algn="just"/>
            <a:r>
              <a:rPr lang="ru-RU" dirty="0"/>
              <a:t>Руководители утверждают (80%), что доминантой в сопровождении является </a:t>
            </a:r>
            <a:r>
              <a:rPr lang="ru-RU" dirty="0">
                <a:solidFill>
                  <a:srgbClr val="C00000"/>
                </a:solidFill>
              </a:rPr>
              <a:t>традиционная форма </a:t>
            </a:r>
            <a:r>
              <a:rPr lang="ru-RU" dirty="0"/>
              <a:t>наставничества, они также знают, что существуют </a:t>
            </a:r>
            <a:r>
              <a:rPr lang="ru-RU" dirty="0" err="1">
                <a:solidFill>
                  <a:srgbClr val="C00000"/>
                </a:solidFill>
              </a:rPr>
              <a:t>коучинг</a:t>
            </a:r>
            <a:r>
              <a:rPr lang="ru-RU" dirty="0"/>
              <a:t> (12%) и </a:t>
            </a:r>
            <a:r>
              <a:rPr lang="ru-RU" dirty="0" err="1">
                <a:solidFill>
                  <a:srgbClr val="C00000"/>
                </a:solidFill>
              </a:rPr>
              <a:t>тьюторство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(7%).</a:t>
            </a:r>
          </a:p>
          <a:p>
            <a:pPr algn="just"/>
            <a:r>
              <a:rPr lang="ru-RU" dirty="0"/>
              <a:t>Если говорить о педагогах-наставниках, то 32% говорят об использовании технологии </a:t>
            </a:r>
            <a:r>
              <a:rPr lang="ru-RU" dirty="0" err="1"/>
              <a:t>коучинга</a:t>
            </a:r>
            <a:r>
              <a:rPr lang="ru-RU" dirty="0"/>
              <a:t>, 30% работают в традиционном сопровождении, а еще треть признается в ситуационном наставничестве.</a:t>
            </a:r>
          </a:p>
          <a:p>
            <a:pPr algn="just"/>
            <a:r>
              <a:rPr lang="ru-RU" dirty="0"/>
              <a:t>Группа методистов ИМЦ преимущественно работает в ситуационном наставничестве (60%), используют </a:t>
            </a:r>
            <a:r>
              <a:rPr lang="ru-RU" dirty="0" err="1"/>
              <a:t>коучинг</a:t>
            </a:r>
            <a:r>
              <a:rPr lang="ru-RU" dirty="0"/>
              <a:t> (35%) и еще у 30% появляется форма, которую специалисты называют </a:t>
            </a:r>
            <a:r>
              <a:rPr lang="ru-RU" dirty="0">
                <a:solidFill>
                  <a:srgbClr val="C00000"/>
                </a:solidFill>
              </a:rPr>
              <a:t>«виртуальным наставничеством». </a:t>
            </a:r>
            <a:r>
              <a:rPr lang="ru-RU" dirty="0"/>
              <a:t>Такая модель может применяться, когда наставник и его подопечный не имеют возможности часто встречаться лично, но, как и для дистанционного обучения, личное общение должно быть реализовано через посредничество интернет-технологий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669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079156"/>
              </p:ext>
            </p:extLst>
          </p:nvPr>
        </p:nvGraphicFramePr>
        <p:xfrm>
          <a:off x="-264628" y="73892"/>
          <a:ext cx="1200838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1515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0" y="1"/>
          <a:ext cx="9201151" cy="655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419422" y="220337"/>
            <a:ext cx="2772578" cy="59270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/>
              <a:t>Наиболее высокие значения по характеристикам: «Обучаемость, способность к личному развитию и профессиональному росту», «Коммуникабельность», «Значительный опыт в своей профессиональной деятельности», «Желание быть наставником». </a:t>
            </a:r>
          </a:p>
          <a:p>
            <a:endParaRPr lang="ru-RU" sz="1600" b="1" dirty="0"/>
          </a:p>
          <a:p>
            <a:r>
              <a:rPr lang="ru-RU" sz="1600" b="1" dirty="0"/>
              <a:t>Наименее значимые и по этим характеристикам существуют расхождения в оценках разных групп: «Высокий уровень лояльности к системе образования и своему учреждению», «Лидерство», «Владение технологиями сопровождения».</a:t>
            </a:r>
          </a:p>
        </p:txBody>
      </p:sp>
    </p:spTree>
    <p:extLst>
      <p:ext uri="{BB962C8B-B14F-4D97-AF65-F5344CB8AC3E}">
        <p14:creationId xmlns:p14="http://schemas.microsoft.com/office/powerpoint/2010/main" val="221178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7934427"/>
              </p:ext>
            </p:extLst>
          </p:nvPr>
        </p:nvGraphicFramePr>
        <p:xfrm>
          <a:off x="1773716" y="429657"/>
          <a:ext cx="8758409" cy="582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335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9345" y="0"/>
            <a:ext cx="10515600" cy="799796"/>
          </a:xfrm>
        </p:spPr>
        <p:txBody>
          <a:bodyPr>
            <a:normAutofit/>
          </a:bodyPr>
          <a:lstStyle/>
          <a:p>
            <a:r>
              <a:rPr lang="ru-RU" sz="2000" b="1" dirty="0"/>
              <a:t> </a:t>
            </a:r>
            <a:r>
              <a:rPr lang="ru-RU" sz="2400" b="1" dirty="0"/>
              <a:t>Цели реализации Федеральных образовательных программ: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943" y="799796"/>
            <a:ext cx="11548998" cy="5939207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4200" b="1" dirty="0"/>
              <a:t>Цели реализации ФОП ООО</a:t>
            </a:r>
            <a:endParaRPr lang="ru-RU" sz="4200" dirty="0"/>
          </a:p>
          <a:p>
            <a:pPr algn="just"/>
            <a:r>
              <a:rPr lang="ru-RU" sz="4200" dirty="0"/>
              <a:t>3. Организация деятельности педагогического коллектива по созданию индивидуальных программ и учебных планов для одарённых, успешных обучающихся и (или) для обучающихся социальных групп, нуждающихся в особом внимании и поддержке.</a:t>
            </a:r>
          </a:p>
          <a:p>
            <a:pPr algn="just"/>
            <a:r>
              <a:rPr lang="ru-RU" sz="4200" b="1" dirty="0"/>
              <a:t>Цели реализации ФОП СОО</a:t>
            </a:r>
            <a:endParaRPr lang="ru-RU" sz="4200" dirty="0"/>
          </a:p>
          <a:p>
            <a:pPr algn="just"/>
            <a:r>
              <a:rPr lang="ru-RU" sz="4200" dirty="0"/>
              <a:t>5. Формирование навыков самостоятельной учебной деятельности обучающихся на основе индивидуализации и профессиональной ориентации содержания среднего общего образования.,</a:t>
            </a:r>
          </a:p>
          <a:p>
            <a:pPr algn="just"/>
            <a:r>
              <a:rPr lang="ru-RU" sz="4200" dirty="0"/>
              <a:t>6. Подготовка обучающегося к жизни в обществе, самостоятельному жизненному выбору, продолжению образования и началу профессиональной деятельности.</a:t>
            </a:r>
          </a:p>
          <a:p>
            <a:pPr algn="just"/>
            <a:r>
              <a:rPr lang="ru-RU" sz="4200" dirty="0"/>
              <a:t>7. Организация деятельности педагогического коллектива по созданию индивидуальных программ и учебных планов для одарённых, успешных обучающихся и (или) для обучающихся социальных групп, нуждающихся в особом внимании и поддержке. </a:t>
            </a:r>
          </a:p>
          <a:p>
            <a:pPr algn="just"/>
            <a:r>
              <a:rPr lang="ru-RU" sz="4200" b="1" dirty="0">
                <a:solidFill>
                  <a:srgbClr val="C00000"/>
                </a:solidFill>
              </a:rPr>
              <a:t>Принцип индивидуализации обучения: ФОП ООО, ФОП СОО предусматривают возможность и механизмы разработки индивидуальных программ и учебных планов для обучения детей с особыми способностями, потребностями и интересами с учетом мнения родителей (законных представителей) обучающегося.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409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322729"/>
            <a:ext cx="10515600" cy="99508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Фрагмент из методического пособия «Кроки для начинающего </a:t>
            </a:r>
            <a:r>
              <a:rPr lang="ru-RU" sz="2400" b="1" dirty="0" err="1">
                <a:solidFill>
                  <a:srgbClr val="FF0000"/>
                </a:solidFill>
              </a:rPr>
              <a:t>тьютора</a:t>
            </a:r>
            <a:r>
              <a:rPr lang="ru-RU" sz="2400" b="1" dirty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85284"/>
            <a:ext cx="10515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687" t="25321" r="4065" b="8657"/>
          <a:stretch/>
        </p:blipFill>
        <p:spPr>
          <a:xfrm>
            <a:off x="0" y="450166"/>
            <a:ext cx="12192000" cy="628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43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/>
          <p:nvPr/>
        </p:nvCxnSpPr>
        <p:spPr>
          <a:xfrm>
            <a:off x="6096000" y="903289"/>
            <a:ext cx="0" cy="4765675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>
            <a:cxnSpLocks/>
          </p:cNvCxnSpPr>
          <p:nvPr/>
        </p:nvCxnSpPr>
        <p:spPr>
          <a:xfrm rot="5400000">
            <a:off x="6096000" y="1045634"/>
            <a:ext cx="0" cy="4766733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568701" y="4264026"/>
            <a:ext cx="195156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>
                <a:solidFill>
                  <a:srgbClr val="FF0000"/>
                </a:solidFill>
              </a:rPr>
              <a:t>Учитель,</a:t>
            </a:r>
          </a:p>
          <a:p>
            <a:r>
              <a:rPr lang="ru-RU" altLang="ru-RU" sz="2000">
                <a:solidFill>
                  <a:srgbClr val="FF0000"/>
                </a:solidFill>
              </a:rPr>
              <a:t>преподаватель</a:t>
            </a:r>
          </a:p>
          <a:p>
            <a:endParaRPr lang="ru-RU" altLang="ru-RU"/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4366684" y="2049464"/>
            <a:ext cx="15680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 dirty="0">
                <a:solidFill>
                  <a:srgbClr val="FF0000"/>
                </a:solidFill>
              </a:rPr>
              <a:t>Психолог,</a:t>
            </a:r>
          </a:p>
          <a:p>
            <a:r>
              <a:rPr lang="ru-RU" altLang="ru-RU" sz="2000" dirty="0">
                <a:solidFill>
                  <a:srgbClr val="FF0000"/>
                </a:solidFill>
              </a:rPr>
              <a:t>дефектолог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750051" y="4264026"/>
            <a:ext cx="14814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>
                <a:solidFill>
                  <a:srgbClr val="FF0000"/>
                </a:solidFill>
              </a:rPr>
              <a:t>Репетитор,</a:t>
            </a:r>
          </a:p>
          <a:p>
            <a:r>
              <a:rPr lang="ru-RU" altLang="ru-RU" sz="2000">
                <a:solidFill>
                  <a:srgbClr val="FF0000"/>
                </a:solidFill>
              </a:rPr>
              <a:t>Коуч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6769101" y="2011363"/>
            <a:ext cx="10583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>
                <a:solidFill>
                  <a:srgbClr val="FF0000"/>
                </a:solidFill>
              </a:rPr>
              <a:t>Тьютор</a:t>
            </a:r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4935255" y="301626"/>
            <a:ext cx="22804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Сопровождение</a:t>
            </a:r>
          </a:p>
        </p:txBody>
      </p:sp>
      <p:sp>
        <p:nvSpPr>
          <p:cNvPr id="17417" name="TextBox 9"/>
          <p:cNvSpPr txBox="1">
            <a:spLocks noChangeArrowheads="1"/>
          </p:cNvSpPr>
          <p:nvPr/>
        </p:nvSpPr>
        <p:spPr bwMode="auto">
          <a:xfrm>
            <a:off x="5441951" y="5824539"/>
            <a:ext cx="19484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dirty="0"/>
              <a:t> </a:t>
            </a:r>
            <a:r>
              <a:rPr lang="ru-RU" altLang="ru-RU" b="1" dirty="0"/>
              <a:t>Обучение</a:t>
            </a:r>
          </a:p>
        </p:txBody>
      </p:sp>
      <p:sp>
        <p:nvSpPr>
          <p:cNvPr id="17418" name="TextBox 10"/>
          <p:cNvSpPr txBox="1">
            <a:spLocks noChangeArrowheads="1"/>
          </p:cNvSpPr>
          <p:nvPr/>
        </p:nvSpPr>
        <p:spPr bwMode="auto">
          <a:xfrm>
            <a:off x="713985" y="3176589"/>
            <a:ext cx="29986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Общеобразовательная</a:t>
            </a:r>
          </a:p>
          <a:p>
            <a:r>
              <a:rPr lang="ru-RU" altLang="ru-RU" b="1" dirty="0"/>
              <a:t> программа</a:t>
            </a:r>
          </a:p>
        </p:txBody>
      </p:sp>
      <p:sp>
        <p:nvSpPr>
          <p:cNvPr id="17419" name="TextBox 11"/>
          <p:cNvSpPr txBox="1">
            <a:spLocks noChangeArrowheads="1"/>
          </p:cNvSpPr>
          <p:nvPr/>
        </p:nvSpPr>
        <p:spPr bwMode="auto">
          <a:xfrm>
            <a:off x="8572501" y="3244850"/>
            <a:ext cx="33898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b="1"/>
              <a:t>Индивидуальный </a:t>
            </a:r>
          </a:p>
          <a:p>
            <a:r>
              <a:rPr lang="ru-RU" altLang="ru-RU" b="1"/>
              <a:t> образовательный запрос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72501" y="1"/>
            <a:ext cx="3619500" cy="6699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Педагогические позиции в системе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образования</a:t>
            </a:r>
            <a:r>
              <a:rPr lang="ru-RU" b="1" dirty="0" err="1"/>
              <a:t>е</a:t>
            </a:r>
            <a:r>
              <a:rPr 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704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12936-E312-7F0B-B4D2-9B14F7827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04698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позиции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системо-мыследеятельностного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подхода Г.П. Щедровицкого, наставничество представляет «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сложную деятельность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сегодня представлена практически во всех современных профессиях и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традиционным образом невозможно освоить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сопровождение именно в процессе начальной реализации, совместное обсуждение первых проб и ошибок, передача особых «хитрых» приемов и техник, которые существуют фактически в каждой профессии и позволяют ее реализацию сделать более эффективной»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2ECAA8-9320-FA2D-0B7A-2608D41DC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4091"/>
            <a:ext cx="10515600" cy="3612872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24DE46-CD45-C54F-3D23-164C11A9AD3B}"/>
              </a:ext>
            </a:extLst>
          </p:cNvPr>
          <p:cNvSpPr txBox="1"/>
          <p:nvPr/>
        </p:nvSpPr>
        <p:spPr>
          <a:xfrm>
            <a:off x="933254" y="2564091"/>
            <a:ext cx="10624008" cy="30469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0" dirty="0" err="1">
                <a:solidFill>
                  <a:srgbClr val="0A0A0A"/>
                </a:solidFill>
                <a:effectLst/>
                <a:latin typeface="Google Sans"/>
              </a:rPr>
              <a:t>Тьюторство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 можно рассматривать как </a:t>
            </a:r>
            <a:r>
              <a:rPr lang="ru-RU" sz="2400" b="1" i="0" dirty="0">
                <a:solidFill>
                  <a:srgbClr val="0A0A0A"/>
                </a:solidFill>
                <a:effectLst/>
                <a:latin typeface="Google Sans"/>
              </a:rPr>
              <a:t>особый вид наставничества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, который </a:t>
            </a:r>
            <a:r>
              <a:rPr lang="ru-RU" sz="2400" dirty="0"/>
              <a:t>фокусируется в первую очередь на </a:t>
            </a:r>
            <a:r>
              <a:rPr lang="ru-RU" sz="2400" b="1" dirty="0">
                <a:effectLst/>
              </a:rPr>
              <a:t>персональном сопровождении и индивидуализации образовательного маршрута</a:t>
            </a:r>
            <a:r>
              <a:rPr lang="ru-RU" sz="2400" dirty="0"/>
              <a:t> обучающегося, а не на прямой передаче конкретных знаний или опыта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, как это обычно происходит при традиционном наставничестве. Таким образом, </a:t>
            </a:r>
            <a:r>
              <a:rPr lang="ru-RU" sz="2400" b="0" i="0" dirty="0" err="1">
                <a:solidFill>
                  <a:srgbClr val="0A0A0A"/>
                </a:solidFill>
                <a:effectLst/>
                <a:latin typeface="Google Sans"/>
              </a:rPr>
              <a:t>тьюторство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 — это педагогическая технология </a:t>
            </a:r>
            <a:r>
              <a:rPr lang="ru-RU" sz="2400" b="1" i="0" dirty="0">
                <a:solidFill>
                  <a:srgbClr val="0A0A0A"/>
                </a:solidFill>
                <a:effectLst/>
                <a:latin typeface="Google Sans"/>
              </a:rPr>
              <a:t>поддержки индивидуального выбора и самореализации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, в то время как наставничество чаще связано с освоением уже существующего, проверенного пути или набора компетенций. </a:t>
            </a:r>
            <a:endParaRPr lang="ru-RU" sz="24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026F9F8-B3DB-B6AB-98FF-721FF1ED9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0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Ключевые отличия и особенности тьюторства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Таким образом, тьюторство — это педагогическая технология </a:t>
            </a:r>
            <a:r>
              <a:rPr kumimoji="0" lang="ru-RU" altLang="ru-RU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поддержки индивидуального выбора и самореализации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в то время как наставничество чаще связано с освоением уже существующего, проверенного пути или набора компетенций. 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762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6C43A-A0FD-D179-C215-BA4E0F61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3E93AAA-B87C-4E8A-3345-E9470DAC09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434" t="21936" r="42000" b="23888"/>
          <a:stretch/>
        </p:blipFill>
        <p:spPr>
          <a:xfrm>
            <a:off x="618836" y="259369"/>
            <a:ext cx="10861964" cy="5820920"/>
          </a:xfrm>
        </p:spPr>
      </p:pic>
    </p:spTree>
    <p:extLst>
      <p:ext uri="{BB962C8B-B14F-4D97-AF65-F5344CB8AC3E}">
        <p14:creationId xmlns:p14="http://schemas.microsoft.com/office/powerpoint/2010/main" val="1694511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1874" y="2"/>
            <a:ext cx="11686479" cy="802887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700" b="1" dirty="0"/>
              <a:t>Задачи педагогов-курсантов</a:t>
            </a:r>
            <a:r>
              <a:rPr lang="ru-RU" sz="2400" dirty="0"/>
              <a:t>  </a:t>
            </a:r>
            <a:r>
              <a:rPr lang="ru-RU" sz="2400" b="1" dirty="0"/>
              <a:t>ППК «</a:t>
            </a:r>
            <a:r>
              <a:rPr lang="ru-RU" sz="2400" b="1" dirty="0" err="1"/>
              <a:t>Тьютор</a:t>
            </a:r>
            <a:r>
              <a:rPr lang="ru-RU" sz="2400" b="1" dirty="0"/>
              <a:t> – педагог, сопровождающий  программы индивидуализации»</a:t>
            </a:r>
            <a:r>
              <a:rPr lang="ru-RU" sz="2700" b="1" dirty="0"/>
              <a:t> ИМЦ Московского района </a:t>
            </a:r>
            <a:r>
              <a:rPr lang="ru-RU" sz="2400" i="1" dirty="0"/>
              <a:t>(выборка - 42 человека)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1874" y="1025913"/>
            <a:ext cx="5785703" cy="791737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Учебные задачи </a:t>
            </a:r>
            <a:r>
              <a:rPr lang="ru-RU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(универсальные для каждого модуля):</a:t>
            </a:r>
            <a:endParaRPr lang="ru-RU" b="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" y="2196792"/>
            <a:ext cx="5997575" cy="4159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Я хочу:</a:t>
            </a:r>
          </a:p>
          <a:p>
            <a:pPr marL="0" indent="0">
              <a:buNone/>
            </a:pPr>
            <a:r>
              <a:rPr lang="ru-RU" sz="2400" dirty="0"/>
              <a:t>• освоить информацию  по </a:t>
            </a:r>
            <a:r>
              <a:rPr lang="ru-RU" sz="2400" dirty="0" err="1"/>
              <a:t>тьюторству</a:t>
            </a:r>
            <a:r>
              <a:rPr lang="ru-RU" sz="2400" dirty="0"/>
              <a:t>  - 40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• научиться работать с текстами по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  </a:t>
            </a:r>
            <a:r>
              <a:rPr lang="ru-RU" sz="2400" dirty="0" err="1"/>
              <a:t>тьюторству</a:t>
            </a:r>
            <a:r>
              <a:rPr lang="ru-RU" sz="2400" dirty="0"/>
              <a:t> - 31</a:t>
            </a:r>
          </a:p>
          <a:p>
            <a:pPr marL="0" indent="0">
              <a:buNone/>
            </a:pPr>
            <a:r>
              <a:rPr lang="ru-RU" sz="2400" dirty="0"/>
              <a:t>• собрать и систематизировать данные по </a:t>
            </a:r>
          </a:p>
          <a:p>
            <a:pPr marL="0" indent="0">
              <a:buNone/>
            </a:pPr>
            <a:r>
              <a:rPr lang="ru-RU" sz="2400" dirty="0"/>
              <a:t>   </a:t>
            </a:r>
            <a:r>
              <a:rPr lang="ru-RU" sz="2400" dirty="0" err="1"/>
              <a:t>тьюторству</a:t>
            </a:r>
            <a:r>
              <a:rPr lang="ru-RU" sz="2400" dirty="0"/>
              <a:t> - 1</a:t>
            </a:r>
          </a:p>
          <a:p>
            <a:pPr marL="0" indent="0">
              <a:buNone/>
            </a:pPr>
            <a:r>
              <a:rPr lang="ru-RU" sz="2400" dirty="0"/>
              <a:t>• освоить основы анализа </a:t>
            </a:r>
            <a:r>
              <a:rPr lang="ru-RU" sz="2400" dirty="0" err="1"/>
              <a:t>тьюторских</a:t>
            </a:r>
            <a:r>
              <a:rPr lang="ru-RU" sz="2400" dirty="0"/>
              <a:t> практик-6</a:t>
            </a:r>
          </a:p>
          <a:p>
            <a:pPr marL="0" indent="0">
              <a:buNone/>
            </a:pPr>
            <a:r>
              <a:rPr lang="ru-RU" sz="2400" dirty="0"/>
              <a:t>• соотнести теорию и практику </a:t>
            </a:r>
            <a:r>
              <a:rPr lang="ru-RU" sz="2400" dirty="0" err="1"/>
              <a:t>тьюторского</a:t>
            </a:r>
            <a:r>
              <a:rPr lang="ru-RU" sz="2400" dirty="0"/>
              <a:t>  </a:t>
            </a:r>
          </a:p>
          <a:p>
            <a:pPr marL="0" indent="0">
              <a:buNone/>
            </a:pPr>
            <a:r>
              <a:rPr lang="ru-RU" sz="2400" dirty="0"/>
              <a:t>  сопровождения -  4</a:t>
            </a:r>
          </a:p>
          <a:p>
            <a:pPr marL="0" indent="0">
              <a:buNone/>
            </a:pPr>
            <a:r>
              <a:rPr lang="ru-RU" sz="2400" dirty="0"/>
              <a:t>• другое – методику </a:t>
            </a:r>
            <a:r>
              <a:rPr lang="ru-RU" sz="2400" dirty="0" err="1"/>
              <a:t>тьюториалов</a:t>
            </a:r>
            <a:r>
              <a:rPr lang="ru-RU" sz="2400" dirty="0"/>
              <a:t> -  3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172199" y="802889"/>
            <a:ext cx="5726152" cy="1014761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Образовательные задачи  </a:t>
            </a:r>
            <a:r>
              <a:rPr lang="ru-RU" b="0" dirty="0"/>
              <a:t>(связаны с  личными целями  и  результатами, получаемыми участниками курса)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172201" y="2096430"/>
            <a:ext cx="5859967" cy="43712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dirty="0"/>
              <a:t>Я хочу: </a:t>
            </a:r>
          </a:p>
          <a:p>
            <a:pPr marL="0" indent="0">
              <a:buNone/>
            </a:pPr>
            <a:r>
              <a:rPr lang="ru-RU" sz="2300" dirty="0"/>
              <a:t>• приобрести (развить) профессиональные компетенции </a:t>
            </a:r>
            <a:r>
              <a:rPr lang="ru-RU" sz="2300" dirty="0" err="1"/>
              <a:t>тьютора</a:t>
            </a:r>
            <a:r>
              <a:rPr lang="ru-RU" sz="2300" dirty="0"/>
              <a:t> - 34</a:t>
            </a:r>
          </a:p>
          <a:p>
            <a:pPr marL="0" indent="0">
              <a:buNone/>
            </a:pPr>
            <a:r>
              <a:rPr lang="ru-RU" sz="2300" dirty="0"/>
              <a:t>• выполнять функции </a:t>
            </a:r>
            <a:r>
              <a:rPr lang="ru-RU" sz="2300" dirty="0" err="1"/>
              <a:t>тьютора</a:t>
            </a:r>
            <a:r>
              <a:rPr lang="ru-RU" sz="2300" dirty="0"/>
              <a:t>, на должность  которого я назначен - 7</a:t>
            </a:r>
          </a:p>
          <a:p>
            <a:pPr marL="0" indent="0">
              <a:buNone/>
            </a:pPr>
            <a:r>
              <a:rPr lang="ru-RU" sz="2300" dirty="0"/>
              <a:t>• решить свою проблему, используя новую педагогическую технологию - 4</a:t>
            </a:r>
          </a:p>
          <a:p>
            <a:pPr marL="0" indent="0">
              <a:buNone/>
            </a:pPr>
            <a:r>
              <a:rPr lang="ru-RU" sz="2300" dirty="0"/>
              <a:t>• создать </a:t>
            </a:r>
            <a:r>
              <a:rPr lang="ru-RU" sz="2300" dirty="0" err="1"/>
              <a:t>тьюторский</a:t>
            </a:r>
            <a:r>
              <a:rPr lang="ru-RU" sz="2300" dirty="0"/>
              <a:t>  авторский  продукт (артефакт) - 9</a:t>
            </a:r>
          </a:p>
          <a:p>
            <a:pPr marL="0" indent="0">
              <a:buNone/>
            </a:pPr>
            <a:r>
              <a:rPr lang="ru-RU" sz="2300" dirty="0"/>
              <a:t>• понять, может ли то, что я делаю, называться </a:t>
            </a:r>
            <a:r>
              <a:rPr lang="ru-RU" sz="2300" dirty="0" err="1"/>
              <a:t>тьюторской</a:t>
            </a:r>
            <a:r>
              <a:rPr lang="ru-RU" sz="2300" dirty="0"/>
              <a:t> практикой - 17</a:t>
            </a:r>
          </a:p>
          <a:p>
            <a:pPr marL="0" indent="0">
              <a:buNone/>
            </a:pPr>
            <a:r>
              <a:rPr lang="ru-RU" sz="2300" dirty="0"/>
              <a:t>• войти в </a:t>
            </a:r>
            <a:r>
              <a:rPr lang="ru-RU" sz="2300" dirty="0" err="1"/>
              <a:t>тьюторское</a:t>
            </a:r>
            <a:r>
              <a:rPr lang="ru-RU" sz="2300" dirty="0"/>
              <a:t> сообщество -11.</a:t>
            </a:r>
          </a:p>
          <a:p>
            <a:endParaRPr lang="ru-RU" sz="23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4" t="4366" r="9034" b="62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790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7855906" y="1131094"/>
            <a:ext cx="2433182" cy="2093576"/>
          </a:xfrm>
        </p:spPr>
        <p:txBody>
          <a:bodyPr>
            <a:noAutofit/>
          </a:bodyPr>
          <a:lstStyle/>
          <a:p>
            <a:r>
              <a:rPr lang="ru-RU" sz="1200" dirty="0"/>
              <a:t>Игнатьева Г.А., </a:t>
            </a:r>
            <a:r>
              <a:rPr lang="ru-RU" sz="1200" dirty="0" err="1"/>
              <a:t>Тулупова</a:t>
            </a:r>
            <a:r>
              <a:rPr lang="ru-RU" sz="1200" dirty="0"/>
              <a:t> О.В., </a:t>
            </a:r>
            <a:r>
              <a:rPr lang="ru-RU" sz="1200" dirty="0" err="1"/>
              <a:t>Мольков</a:t>
            </a:r>
            <a:r>
              <a:rPr lang="ru-RU" sz="1200" dirty="0"/>
              <a:t> А.С. ОБРАЗОВАТЕЛЬНЫЙ КОВОРКИНГ КАК НОВЫЙ ФОРМАТ ОРГАНИЗАЦИИ ОБРАЗОВАТЕЛЬНОГО ПРОСТРАНСТВА ДОПОЛНИТЕЛЬНОГО ПРОФЕССИОНАЛЬНОГО ОБРАЗОВАНИЯ. </a:t>
            </a:r>
            <a:r>
              <a:rPr lang="ru-RU" sz="1200" i="1" dirty="0"/>
              <a:t>Образование и наука</a:t>
            </a:r>
            <a:r>
              <a:rPr lang="ru-RU" sz="1200" dirty="0"/>
              <a:t>. 2016;(5):139-157. </a:t>
            </a:r>
            <a:r>
              <a:rPr lang="ru-RU" sz="1200" dirty="0">
                <a:hlinkClick r:id="rId3"/>
              </a:rPr>
              <a:t>https://doi.org/10.17853/1994-5639-2016-5-139-157</a:t>
            </a:r>
            <a:endParaRPr lang="ru-RU" altLang="ru-RU" sz="1200" dirty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7780750" y="3385543"/>
            <a:ext cx="2583494" cy="21044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sz="1500" dirty="0"/>
              <a:t> </a:t>
            </a:r>
            <a:r>
              <a:rPr lang="ru-RU" altLang="ru-RU" sz="1500" dirty="0" err="1"/>
              <a:t>Лужецкая</a:t>
            </a:r>
            <a:r>
              <a:rPr lang="ru-RU" altLang="ru-RU" sz="1500" dirty="0"/>
              <a:t> И.Г., </a:t>
            </a:r>
            <a:r>
              <a:rPr lang="ru-RU" altLang="ru-RU" sz="1500" dirty="0" err="1"/>
              <a:t>Матина</a:t>
            </a:r>
            <a:r>
              <a:rPr lang="ru-RU" altLang="ru-RU" sz="1500" dirty="0"/>
              <a:t> Г.О., </a:t>
            </a:r>
            <a:r>
              <a:rPr lang="ru-RU" altLang="ru-RU" sz="1500" dirty="0" err="1"/>
              <a:t>Олефир</a:t>
            </a:r>
            <a:r>
              <a:rPr lang="ru-RU" altLang="ru-RU" sz="1500" dirty="0"/>
              <a:t> Л.Н..</a:t>
            </a:r>
          </a:p>
          <a:p>
            <a:pPr marL="0" indent="0">
              <a:buNone/>
            </a:pPr>
            <a:r>
              <a:rPr lang="ru-RU" altLang="ru-RU" sz="1500" dirty="0"/>
              <a:t>«Образовательный </a:t>
            </a:r>
            <a:r>
              <a:rPr lang="ru-RU" altLang="ru-RU" sz="1500" dirty="0" err="1"/>
              <a:t>коворкинг</a:t>
            </a:r>
            <a:r>
              <a:rPr lang="ru-RU" altLang="ru-RU" sz="1500" dirty="0"/>
              <a:t> в контексте сетевых организационных решений и управления процессами  развития образовательной сети»/</a:t>
            </a:r>
          </a:p>
          <a:p>
            <a:pPr marL="0" indent="0">
              <a:buNone/>
            </a:pPr>
            <a:r>
              <a:rPr lang="ru-RU" altLang="ru-RU" sz="1500" dirty="0"/>
              <a:t> Академический вестник СПб АППО 2019, выпуск 1(43)</a:t>
            </a:r>
          </a:p>
        </p:txBody>
      </p:sp>
      <p:pic>
        <p:nvPicPr>
          <p:cNvPr id="22532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t="16273" r="21440" b="12851"/>
          <a:stretch>
            <a:fillRect/>
          </a:stretch>
        </p:blipFill>
        <p:spPr bwMode="auto">
          <a:xfrm>
            <a:off x="240145" y="260649"/>
            <a:ext cx="7389091" cy="633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236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76C57D-EF41-A670-F847-2538F693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 подписал закон об особенностях трудовых отношений работников-наставников. (</a:t>
            </a:r>
            <a:r>
              <a:rPr lang="ru-RU" sz="2400" b="0" i="0" u="sng" dirty="0">
                <a:solidFill>
                  <a:srgbClr val="80808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Федеральный закон от 9 ноября 2024 г. № 381-ФЗ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636EE4-5DDF-3242-D137-3741CFDB5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новому порядку наставничество допускается только с согласия руководителя и является добровольным – работник подписывает соответствующее согласие. Особенности такой работы – ее содержание, сроки и форма выполнения – должны быть прописаны в трудовом договоре сотрудника или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допсоглашении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 нему. При этом работник или работодатель могут досрочно отказаться от наставничества. Последний должен предупредить об этом сотрудника не менее чем за три рабочих дня.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выплат за наставничество, его особенности в государственных и муниципальных компаниях определяются федеральными или региональными нормативными правовыми актами. А в иных организациях – коллективными договорами, соглашениями, локальными нормативными актами. При этом условия должны быть не хуже установленных нормативными правовыми актами и соглашениями в соответствующей сфере. Размер выплат может зависеть от содержания или объема работы по наставничеству.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Разработанный порядок трудовых отношений с наставниками начнет действовать с 1 марта 2025 года. Он позволит закрепить их гарантии и будет служить популяризации наставничества в различных отраслях.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183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0F0407-9165-3240-463C-DE99D670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Какая нормативная документация   уже есть 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229255-B4AA-7DB4-3CE0-E6F564B8A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3272C0"/>
                </a:solidFill>
                <a:effectLst/>
                <a:latin typeface="PT Serif" panose="020A0603040505020204" pitchFamily="18" charset="-52"/>
                <a:hlinkClick r:id="rId2"/>
              </a:rPr>
              <a:t>Федеральный закон от 9 ноября 2024 г. N 381-ФЗ "О внесении изменения в Трудовой кодекс Российской Федерации"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CC3333"/>
                </a:solidFill>
                <a:effectLst/>
                <a:latin typeface="PT Serif" panose="020A0603040505020204" pitchFamily="18" charset="-52"/>
                <a:hlinkClick r:id="rId3"/>
              </a:rPr>
              <a:t>Согласно Федеральному закону от 09.11.2024 N 381-ФЗ "О внесении изменения в Трудовой кодекс Российской Федерации" наставничество - выполнение работником работы по оказанию другому работнику помощи в овладении навыками работы на производстве и (или) рабочем месте по полученной (получаемой) другим работником профессии. Производственная организация (завод) имеет лицензию на право ведения образовательной деятельности в части профессиональной подготовки рабочих... (информационный портал Роструда "</a:t>
            </a:r>
            <a:r>
              <a:rPr lang="ru-RU" b="0" i="0" u="none" strike="noStrike" dirty="0" err="1">
                <a:solidFill>
                  <a:srgbClr val="CC3333"/>
                </a:solidFill>
                <a:effectLst/>
                <a:latin typeface="PT Serif" panose="020A0603040505020204" pitchFamily="18" charset="-52"/>
                <a:hlinkClick r:id="rId3"/>
              </a:rPr>
              <a:t>Онлайнинспекция.РФ</a:t>
            </a:r>
            <a:r>
              <a:rPr lang="ru-RU" b="0" i="0" u="none" strike="noStrike" dirty="0">
                <a:solidFill>
                  <a:srgbClr val="CC3333"/>
                </a:solidFill>
                <a:effectLst/>
                <a:latin typeface="PT Serif" panose="020A0603040505020204" pitchFamily="18" charset="-52"/>
                <a:hlinkClick r:id="rId3"/>
              </a:rPr>
              <a:t>", ноябрь 2024 г.)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3272C0"/>
                </a:solidFill>
                <a:effectLst/>
                <a:latin typeface="PT Serif" panose="020A0603040505020204" pitchFamily="18" charset="-52"/>
                <a:hlinkClick r:id="rId4"/>
              </a:rPr>
              <a:t>Подписан закон о регулировании труда наставников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551A8B"/>
                </a:solidFill>
                <a:effectLst/>
                <a:latin typeface="PT Serif" panose="020A0603040505020204" pitchFamily="18" charset="-52"/>
                <a:hlinkClick r:id="rId5"/>
              </a:rPr>
              <a:t>С 1 марта 2025 года - новые правила оформления и оплаты труда наставников (обзор подготовлен экспертами компании "Гарант", 2024 г.)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551A8B"/>
                </a:solidFill>
                <a:effectLst/>
                <a:latin typeface="PT Serif" panose="020A0603040505020204" pitchFamily="18" charset="-52"/>
                <a:hlinkClick r:id="rId6"/>
              </a:rPr>
              <a:t>Путеводитель по трудовым отношениям и расчетам с персоналом для организаций бюджетной сферы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86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077A7-FA14-3BD4-0B82-BD936625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91" y="314036"/>
            <a:ext cx="11360727" cy="2059709"/>
          </a:xfrm>
        </p:spPr>
        <p:txBody>
          <a:bodyPr>
            <a:noAutofit/>
          </a:bodyPr>
          <a:lstStyle/>
          <a:p>
            <a:pPr marL="228600"/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Заключение специалиста об уровне профессиональной деятельности</a:t>
            </a:r>
            <a:b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педагогического работника организации, осуществляющей образовательную деятельность 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(форма 18)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 целях установления квалификационной категории «педагог-наставник»)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 ходатайство руководителя ОУ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EE06CB-97A9-56DE-D57F-0D0EFA9B40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184848"/>
              </p:ext>
            </p:extLst>
          </p:nvPr>
        </p:nvGraphicFramePr>
        <p:xfrm>
          <a:off x="628073" y="2168172"/>
          <a:ext cx="11111344" cy="4121792"/>
        </p:xfrm>
        <a:graphic>
          <a:graphicData uri="http://schemas.openxmlformats.org/drawingml/2006/table">
            <a:tbl>
              <a:tblPr/>
              <a:tblGrid>
                <a:gridCol w="461434">
                  <a:extLst>
                    <a:ext uri="{9D8B030D-6E8A-4147-A177-3AD203B41FA5}">
                      <a16:colId xmlns:a16="http://schemas.microsoft.com/office/drawing/2014/main" val="3759041883"/>
                    </a:ext>
                  </a:extLst>
                </a:gridCol>
                <a:gridCol w="4134454">
                  <a:extLst>
                    <a:ext uri="{9D8B030D-6E8A-4147-A177-3AD203B41FA5}">
                      <a16:colId xmlns:a16="http://schemas.microsoft.com/office/drawing/2014/main" val="3617584888"/>
                    </a:ext>
                  </a:extLst>
                </a:gridCol>
                <a:gridCol w="913640">
                  <a:extLst>
                    <a:ext uri="{9D8B030D-6E8A-4147-A177-3AD203B41FA5}">
                      <a16:colId xmlns:a16="http://schemas.microsoft.com/office/drawing/2014/main" val="91977066"/>
                    </a:ext>
                  </a:extLst>
                </a:gridCol>
                <a:gridCol w="3931423">
                  <a:extLst>
                    <a:ext uri="{9D8B030D-6E8A-4147-A177-3AD203B41FA5}">
                      <a16:colId xmlns:a16="http://schemas.microsoft.com/office/drawing/2014/main" val="3450806376"/>
                    </a:ext>
                  </a:extLst>
                </a:gridCol>
                <a:gridCol w="1670393">
                  <a:extLst>
                    <a:ext uri="{9D8B030D-6E8A-4147-A177-3AD203B41FA5}">
                      <a16:colId xmlns:a16="http://schemas.microsoft.com/office/drawing/2014/main" val="287761774"/>
                    </a:ext>
                  </a:extLst>
                </a:gridCol>
              </a:tblGrid>
              <a:tr h="1124125">
                <a:tc gridSpan="5"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 Вклад в формирование системы сопровождения профессионального развития педагогических работников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090490"/>
                  </a:ext>
                </a:extLst>
              </a:tr>
              <a:tr h="2997667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Программа обучения педагогических работников авторским подходам, методике наставничества.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Программа, заверенная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*</a:t>
                      </a:r>
                    </a:p>
                    <a:p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предоставление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программы обязательно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762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210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0E9FF-B016-70BF-9D7C-29EE349D7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166255"/>
            <a:ext cx="11166763" cy="1524433"/>
          </a:xfrm>
        </p:spPr>
        <p:txBody>
          <a:bodyPr numCol="2">
            <a:noAutofit/>
          </a:bodyPr>
          <a:lstStyle/>
          <a:p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Некоторые модели наставничества е: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Традиционная 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модель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 (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наставничество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 «один на один»). ...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Ситуационное 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наставничество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. ...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Краткосрочное или целеполагающее 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наставничество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. ...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Скоростное 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наставничество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. ...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Флэш-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наставничество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. ...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Реверсивное 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наставничество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. ...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Виртуальное </a:t>
            </a:r>
            <a:r>
              <a:rPr lang="ru-RU" sz="1200" b="1" i="0" dirty="0">
                <a:solidFill>
                  <a:srgbClr val="C00000"/>
                </a:solidFill>
                <a:effectLst/>
                <a:latin typeface="Google Sans"/>
              </a:rPr>
              <a:t>наставничество</a:t>
            </a:r>
            <a: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  <a:t>.</a:t>
            </a:r>
            <a:br>
              <a:rPr lang="ru-RU" sz="1200" b="0" i="0" dirty="0">
                <a:solidFill>
                  <a:srgbClr val="C00000"/>
                </a:solidFill>
                <a:effectLst/>
                <a:latin typeface="Google Sans"/>
              </a:rPr>
            </a:br>
            <a:r>
              <a:rPr lang="ru-RU" sz="1400" b="0" i="0" dirty="0">
                <a:solidFill>
                  <a:srgbClr val="C00000"/>
                </a:solidFill>
                <a:effectLst/>
                <a:latin typeface="Google Sans"/>
              </a:rPr>
              <a:t>     В числе самых крупных форм наставничества, включающих много вариаций в зависимости от условий реализации, можно назвать пять:                                                                                                    «ученик – ученик», «учитель – учитель», «студент – ученик», «работодатель – ученик», «работодатель – студент».</a:t>
            </a:r>
            <a:br>
              <a:rPr lang="ru-RU" sz="1400" b="0" i="0" dirty="0">
                <a:solidFill>
                  <a:srgbClr val="C00000"/>
                </a:solidFill>
                <a:effectLst/>
                <a:latin typeface="Google Sans"/>
              </a:rPr>
            </a:br>
            <a:endParaRPr lang="ru-RU" sz="14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2C61D77-C875-4204-6CA7-8E4736AB10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1962374"/>
              </p:ext>
            </p:extLst>
          </p:nvPr>
        </p:nvGraphicFramePr>
        <p:xfrm>
          <a:off x="406400" y="1829320"/>
          <a:ext cx="11166764" cy="4451407"/>
        </p:xfrm>
        <a:graphic>
          <a:graphicData uri="http://schemas.openxmlformats.org/drawingml/2006/table">
            <a:tbl>
              <a:tblPr/>
              <a:tblGrid>
                <a:gridCol w="277091">
                  <a:extLst>
                    <a:ext uri="{9D8B030D-6E8A-4147-A177-3AD203B41FA5}">
                      <a16:colId xmlns:a16="http://schemas.microsoft.com/office/drawing/2014/main" val="3503910355"/>
                    </a:ext>
                  </a:extLst>
                </a:gridCol>
                <a:gridCol w="3511639">
                  <a:extLst>
                    <a:ext uri="{9D8B030D-6E8A-4147-A177-3AD203B41FA5}">
                      <a16:colId xmlns:a16="http://schemas.microsoft.com/office/drawing/2014/main" val="872842306"/>
                    </a:ext>
                  </a:extLst>
                </a:gridCol>
                <a:gridCol w="765763">
                  <a:extLst>
                    <a:ext uri="{9D8B030D-6E8A-4147-A177-3AD203B41FA5}">
                      <a16:colId xmlns:a16="http://schemas.microsoft.com/office/drawing/2014/main" val="3423698768"/>
                    </a:ext>
                  </a:extLst>
                </a:gridCol>
                <a:gridCol w="5054040">
                  <a:extLst>
                    <a:ext uri="{9D8B030D-6E8A-4147-A177-3AD203B41FA5}">
                      <a16:colId xmlns:a16="http://schemas.microsoft.com/office/drawing/2014/main" val="604807322"/>
                    </a:ext>
                  </a:extLst>
                </a:gridCol>
                <a:gridCol w="1558231">
                  <a:extLst>
                    <a:ext uri="{9D8B030D-6E8A-4147-A177-3AD203B41FA5}">
                      <a16:colId xmlns:a16="http://schemas.microsoft.com/office/drawing/2014/main" val="3917496528"/>
                    </a:ext>
                  </a:extLst>
                </a:gridCol>
              </a:tblGrid>
              <a:tr h="2882960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Реализация индивидуальной модели наставничества (с указанием формата наставничества)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Копия приказа о назначении наставником, план и отчет о работе наставника, заверенные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712181"/>
                  </a:ext>
                </a:extLst>
              </a:tr>
              <a:tr h="1568447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Реализация групповой модели наставничества (с указанием формата наставничества)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Копия приказа о назначении наставником, план и отчет о работе наставника, заверенные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923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8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9801E-7E4C-9B8D-1BC2-63946DBE6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0455" cy="1325563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800" b="1" dirty="0">
                <a:solidFill>
                  <a:srgbClr val="C00000"/>
                </a:solidFill>
              </a:rPr>
              <a:t>10 школ Московского района имеют ПППК(группы)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3E4C4BE-48A9-441D-F80C-35DC571F8F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237905"/>
              </p:ext>
            </p:extLst>
          </p:nvPr>
        </p:nvGraphicFramePr>
        <p:xfrm>
          <a:off x="766618" y="1801091"/>
          <a:ext cx="11222181" cy="4453183"/>
        </p:xfrm>
        <a:graphic>
          <a:graphicData uri="http://schemas.openxmlformats.org/drawingml/2006/table">
            <a:tbl>
              <a:tblPr/>
              <a:tblGrid>
                <a:gridCol w="228480">
                  <a:extLst>
                    <a:ext uri="{9D8B030D-6E8A-4147-A177-3AD203B41FA5}">
                      <a16:colId xmlns:a16="http://schemas.microsoft.com/office/drawing/2014/main" val="2525610991"/>
                    </a:ext>
                  </a:extLst>
                </a:gridCol>
                <a:gridCol w="3615875">
                  <a:extLst>
                    <a:ext uri="{9D8B030D-6E8A-4147-A177-3AD203B41FA5}">
                      <a16:colId xmlns:a16="http://schemas.microsoft.com/office/drawing/2014/main" val="259242178"/>
                    </a:ext>
                  </a:extLst>
                </a:gridCol>
                <a:gridCol w="765741">
                  <a:extLst>
                    <a:ext uri="{9D8B030D-6E8A-4147-A177-3AD203B41FA5}">
                      <a16:colId xmlns:a16="http://schemas.microsoft.com/office/drawing/2014/main" val="349123511"/>
                    </a:ext>
                  </a:extLst>
                </a:gridCol>
                <a:gridCol w="5053898">
                  <a:extLst>
                    <a:ext uri="{9D8B030D-6E8A-4147-A177-3AD203B41FA5}">
                      <a16:colId xmlns:a16="http://schemas.microsoft.com/office/drawing/2014/main" val="2367270705"/>
                    </a:ext>
                  </a:extLst>
                </a:gridCol>
                <a:gridCol w="1558187">
                  <a:extLst>
                    <a:ext uri="{9D8B030D-6E8A-4147-A177-3AD203B41FA5}">
                      <a16:colId xmlns:a16="http://schemas.microsoft.com/office/drawing/2014/main" val="2221808672"/>
                    </a:ext>
                  </a:extLst>
                </a:gridCol>
              </a:tblGrid>
              <a:tr h="2473991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Реализация практической части образовательной программы, реализуемой </a:t>
                      </a:r>
                      <a:b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психолого-педагогических классах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Копия рабочей программы, разработанной педагогическим работником, заверенная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187989"/>
                  </a:ext>
                </a:extLst>
              </a:tr>
              <a:tr h="1979192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Реализация сетевой программы взаимодействия обучающихся психолого-педагогических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Копия модуля сетевой программы, разработанной педагогическим работником, заверенная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435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971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FCBB7-A560-C9AD-A890-FCDBC3767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Почти  100% школ Московского района имеют договоры с СПО или ВПО, но единицы имеют  «правильные» договоры с СПО и ВПО одновременно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B7912E3-C146-773B-4181-82B1C8138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785595"/>
              </p:ext>
            </p:extLst>
          </p:nvPr>
        </p:nvGraphicFramePr>
        <p:xfrm>
          <a:off x="838200" y="1948873"/>
          <a:ext cx="10947401" cy="4682836"/>
        </p:xfrm>
        <a:graphic>
          <a:graphicData uri="http://schemas.openxmlformats.org/drawingml/2006/table">
            <a:tbl>
              <a:tblPr/>
              <a:tblGrid>
                <a:gridCol w="244669">
                  <a:extLst>
                    <a:ext uri="{9D8B030D-6E8A-4147-A177-3AD203B41FA5}">
                      <a16:colId xmlns:a16="http://schemas.microsoft.com/office/drawing/2014/main" val="600126271"/>
                    </a:ext>
                  </a:extLst>
                </a:gridCol>
                <a:gridCol w="3520173">
                  <a:extLst>
                    <a:ext uri="{9D8B030D-6E8A-4147-A177-3AD203B41FA5}">
                      <a16:colId xmlns:a16="http://schemas.microsoft.com/office/drawing/2014/main" val="4136811505"/>
                    </a:ext>
                  </a:extLst>
                </a:gridCol>
                <a:gridCol w="745475">
                  <a:extLst>
                    <a:ext uri="{9D8B030D-6E8A-4147-A177-3AD203B41FA5}">
                      <a16:colId xmlns:a16="http://schemas.microsoft.com/office/drawing/2014/main" val="3655372869"/>
                    </a:ext>
                  </a:extLst>
                </a:gridCol>
                <a:gridCol w="4920137">
                  <a:extLst>
                    <a:ext uri="{9D8B030D-6E8A-4147-A177-3AD203B41FA5}">
                      <a16:colId xmlns:a16="http://schemas.microsoft.com/office/drawing/2014/main" val="3353244241"/>
                    </a:ext>
                  </a:extLst>
                </a:gridCol>
                <a:gridCol w="1516947">
                  <a:extLst>
                    <a:ext uri="{9D8B030D-6E8A-4147-A177-3AD203B41FA5}">
                      <a16:colId xmlns:a16="http://schemas.microsoft.com/office/drawing/2014/main" val="3995589296"/>
                    </a:ext>
                  </a:extLst>
                </a:gridCol>
              </a:tblGrid>
              <a:tr h="2554274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Руководство практической подготовкой студентов, обучающихся по образовательным программам среднего профессионального образования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Копии планов совместной деятельности с учреждениями среднего профессионального образования, договоров,  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указанием участия педагогического работника в работе 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практикантами, заверенные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межаттестационный период </a:t>
                      </a:r>
                    </a:p>
                    <a:p>
                      <a:r>
                        <a:rPr lang="ru-RU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036607"/>
                  </a:ext>
                </a:extLst>
              </a:tr>
              <a:tr h="2128562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Руководство практической подготовкой студентов, обучающихся по образовательным программам высшего профессионального образования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Копии планов совместной деятельности с учреждениями высшего профессионального образования, договоров, с указанием участия педагогического работника в работе с практикантами, заверенные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881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763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C84BE-FDFC-893E-C10F-4FA9DBEE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6454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Формы традиционные, содержание: сопровождение ИОП/ИОМ/ИОТ педагогов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BE44E07-47F7-985D-624E-1B701C5E64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4253582"/>
              </p:ext>
            </p:extLst>
          </p:nvPr>
        </p:nvGraphicFramePr>
        <p:xfrm>
          <a:off x="323273" y="868218"/>
          <a:ext cx="11176001" cy="5440217"/>
        </p:xfrm>
        <a:graphic>
          <a:graphicData uri="http://schemas.openxmlformats.org/drawingml/2006/table">
            <a:tbl>
              <a:tblPr/>
              <a:tblGrid>
                <a:gridCol w="443345">
                  <a:extLst>
                    <a:ext uri="{9D8B030D-6E8A-4147-A177-3AD203B41FA5}">
                      <a16:colId xmlns:a16="http://schemas.microsoft.com/office/drawing/2014/main" val="3997249572"/>
                    </a:ext>
                  </a:extLst>
                </a:gridCol>
                <a:gridCol w="4297702">
                  <a:extLst>
                    <a:ext uri="{9D8B030D-6E8A-4147-A177-3AD203B41FA5}">
                      <a16:colId xmlns:a16="http://schemas.microsoft.com/office/drawing/2014/main" val="3210304359"/>
                    </a:ext>
                  </a:extLst>
                </a:gridCol>
                <a:gridCol w="917928">
                  <a:extLst>
                    <a:ext uri="{9D8B030D-6E8A-4147-A177-3AD203B41FA5}">
                      <a16:colId xmlns:a16="http://schemas.microsoft.com/office/drawing/2014/main" val="616906196"/>
                    </a:ext>
                  </a:extLst>
                </a:gridCol>
                <a:gridCol w="4051999">
                  <a:extLst>
                    <a:ext uri="{9D8B030D-6E8A-4147-A177-3AD203B41FA5}">
                      <a16:colId xmlns:a16="http://schemas.microsoft.com/office/drawing/2014/main" val="1653184367"/>
                    </a:ext>
                  </a:extLst>
                </a:gridCol>
                <a:gridCol w="1465027">
                  <a:extLst>
                    <a:ext uri="{9D8B030D-6E8A-4147-A177-3AD203B41FA5}">
                      <a16:colId xmlns:a16="http://schemas.microsoft.com/office/drawing/2014/main" val="2826362810"/>
                    </a:ext>
                  </a:extLst>
                </a:gridCol>
              </a:tblGrid>
              <a:tr h="3602119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Выступления на научно-практических конференциях, семинарах, секциях, проведение педагогических мастер-классов, посвященные различным аспектам сопровождения профессионального развития педагогических работников: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районный уровень* 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городской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всероссийский уровень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Программа мероприятия или сертификат с указанием темы выступления, заверенные работодателем.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* Для ГПОУ – уровень образовательного учреждения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790851"/>
                  </a:ext>
                </a:extLst>
              </a:tr>
              <a:tr h="1838098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Общественная активность педагога: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участие в экспертных комиссиях конкурсов педагогического профессионального мастерства, аттестационных процедурах педагогических работников, состав которых утвержден ИОГВ или организациями, находящимися в ведении ИОГВ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Копии приказов, распоряжений, сертификатов, заверенные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*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начиная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районного уровня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704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248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64BF0-ED55-C639-A46C-4219BBA44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5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Трудно и просто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7AA6B2C-67FC-AB1B-5B81-ED5AB04A20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3504559"/>
              </p:ext>
            </p:extLst>
          </p:nvPr>
        </p:nvGraphicFramePr>
        <p:xfrm>
          <a:off x="249382" y="969817"/>
          <a:ext cx="11434618" cy="5652656"/>
        </p:xfrm>
        <a:graphic>
          <a:graphicData uri="http://schemas.openxmlformats.org/drawingml/2006/table">
            <a:tbl>
              <a:tblPr/>
              <a:tblGrid>
                <a:gridCol w="360218">
                  <a:extLst>
                    <a:ext uri="{9D8B030D-6E8A-4147-A177-3AD203B41FA5}">
                      <a16:colId xmlns:a16="http://schemas.microsoft.com/office/drawing/2014/main" val="2564890450"/>
                    </a:ext>
                  </a:extLst>
                </a:gridCol>
                <a:gridCol w="4184073">
                  <a:extLst>
                    <a:ext uri="{9D8B030D-6E8A-4147-A177-3AD203B41FA5}">
                      <a16:colId xmlns:a16="http://schemas.microsoft.com/office/drawing/2014/main" val="1898189815"/>
                    </a:ext>
                  </a:extLst>
                </a:gridCol>
                <a:gridCol w="942109">
                  <a:extLst>
                    <a:ext uri="{9D8B030D-6E8A-4147-A177-3AD203B41FA5}">
                      <a16:colId xmlns:a16="http://schemas.microsoft.com/office/drawing/2014/main" val="2953794498"/>
                    </a:ext>
                  </a:extLst>
                </a:gridCol>
                <a:gridCol w="4449289">
                  <a:extLst>
                    <a:ext uri="{9D8B030D-6E8A-4147-A177-3AD203B41FA5}">
                      <a16:colId xmlns:a16="http://schemas.microsoft.com/office/drawing/2014/main" val="456614552"/>
                    </a:ext>
                  </a:extLst>
                </a:gridCol>
                <a:gridCol w="1498929">
                  <a:extLst>
                    <a:ext uri="{9D8B030D-6E8A-4147-A177-3AD203B41FA5}">
                      <a16:colId xmlns:a16="http://schemas.microsoft.com/office/drawing/2014/main" val="492093840"/>
                    </a:ext>
                  </a:extLst>
                </a:gridCol>
              </a:tblGrid>
              <a:tr h="2826328">
                <a:tc>
                  <a:txBody>
                    <a:bodyPr/>
                    <a:lstStyle/>
                    <a:p>
                      <a:r>
                        <a:rPr lang="ru-RU" sz="1100" kern="100">
                          <a:effectLst/>
                          <a:latin typeface="Times New Roman" panose="02020603050405020304" pitchFamily="18" charset="0"/>
                          <a:ea typeface="DejaVu Sans"/>
                        </a:rPr>
                        <a:t>1.11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Наличие опубликованных учебников, учебно-методических пособий в рецензируемых изданиях, имеющих идентификационный код (РИНЦ, ВАК), рассматривающих различные аспекты 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поддержки, сопровождения профессионального развития педагогических работников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Копии титульного листа печатного издания и страницы </a:t>
                      </a:r>
                      <a:b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выходными данными, заверенные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16296"/>
                  </a:ext>
                </a:extLst>
              </a:tr>
              <a:tr h="2826328">
                <a:tc>
                  <a:txBody>
                    <a:bodyPr/>
                    <a:lstStyle/>
                    <a:p>
                      <a:r>
                        <a:rPr lang="ru-RU" sz="1100" kern="100">
                          <a:effectLst/>
                          <a:latin typeface="Times New Roman" panose="02020603050405020304" pitchFamily="18" charset="0"/>
                          <a:ea typeface="DejaVu Sans"/>
                        </a:rPr>
                        <a:t>1.12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Наличие опубликованных собственных статей, рассматривающих различные аспекты сопровождения профессионального развития педагогических работников, в рецензируемых изданиях, имеющих идентификационный код (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ISBN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ISSN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Титульный лист издания, оборот-титул, страница «содержание» сборника, в котором размещена публикация.</a:t>
                      </a:r>
                    </a:p>
                    <a:p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203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558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961E0-8C94-F65D-2534-286E68C7B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82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b="1" dirty="0">
                <a:solidFill>
                  <a:srgbClr val="C00000"/>
                </a:solidFill>
              </a:rPr>
              <a:t>Очень трудно, но возможно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846C4EC-EACF-F168-26A7-5CA85B2352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513385"/>
              </p:ext>
            </p:extLst>
          </p:nvPr>
        </p:nvGraphicFramePr>
        <p:xfrm>
          <a:off x="360218" y="1052945"/>
          <a:ext cx="11360726" cy="5575285"/>
        </p:xfrm>
        <a:graphic>
          <a:graphicData uri="http://schemas.openxmlformats.org/drawingml/2006/table">
            <a:tbl>
              <a:tblPr/>
              <a:tblGrid>
                <a:gridCol w="853462">
                  <a:extLst>
                    <a:ext uri="{9D8B030D-6E8A-4147-A177-3AD203B41FA5}">
                      <a16:colId xmlns:a16="http://schemas.microsoft.com/office/drawing/2014/main" val="2621585958"/>
                    </a:ext>
                  </a:extLst>
                </a:gridCol>
                <a:gridCol w="4438975">
                  <a:extLst>
                    <a:ext uri="{9D8B030D-6E8A-4147-A177-3AD203B41FA5}">
                      <a16:colId xmlns:a16="http://schemas.microsoft.com/office/drawing/2014/main" val="37813680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58016131"/>
                    </a:ext>
                  </a:extLst>
                </a:gridCol>
                <a:gridCol w="3766247">
                  <a:extLst>
                    <a:ext uri="{9D8B030D-6E8A-4147-A177-3AD203B41FA5}">
                      <a16:colId xmlns:a16="http://schemas.microsoft.com/office/drawing/2014/main" val="3804681755"/>
                    </a:ext>
                  </a:extLst>
                </a:gridCol>
                <a:gridCol w="1489242">
                  <a:extLst>
                    <a:ext uri="{9D8B030D-6E8A-4147-A177-3AD203B41FA5}">
                      <a16:colId xmlns:a16="http://schemas.microsoft.com/office/drawing/2014/main" val="2958274050"/>
                    </a:ext>
                  </a:extLst>
                </a:gridCol>
              </a:tblGrid>
              <a:tr h="811338">
                <a:tc gridSpan="5">
                  <a:txBody>
                    <a:bodyPr/>
                    <a:lstStyle/>
                    <a:p>
                      <a:pPr algn="just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Критерии и показатели, дающие дополнительные баллы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80965"/>
                  </a:ext>
                </a:extLst>
              </a:tr>
              <a:tr h="2676482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Наличие дополнительного профессионального образования (профессиональная переподготовка)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 организационно-методическому сопровождению профессиональной деятельности педагогических работников, полученное 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ранее, чем за три года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представления заявления на проведение аттестации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Копия документа об образовании, заверенная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653109"/>
                  </a:ext>
                </a:extLst>
              </a:tr>
              <a:tr h="2081707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Ведение собственного (авторского) сайта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интерактивной обратной связью (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течение не менее 1 года),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контент которого должен обеспечивать популяризацию авторских подходов и методических разработок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области наставнической деятельности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образовательной организации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Скриншоты страниц сайта (отчеты метрики, статистика посещаемости сайта), заверенные работодателем.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период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779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515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коалафикейш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60" y="0"/>
            <a:ext cx="104216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856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8073</TotalTime>
  <Words>2184</Words>
  <Application>Microsoft Office PowerPoint</Application>
  <PresentationFormat>Широкоэкранный</PresentationFormat>
  <Paragraphs>189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Google Sans</vt:lpstr>
      <vt:lpstr>PT Serif</vt:lpstr>
      <vt:lpstr>Tahoma</vt:lpstr>
      <vt:lpstr>Times New Roman</vt:lpstr>
      <vt:lpstr>Тема Office</vt:lpstr>
      <vt:lpstr>   ИМЦ Московского района Санкт-Петербурга  </vt:lpstr>
      <vt:lpstr>Презентация PowerPoint</vt:lpstr>
      <vt:lpstr>Предварительно была проведена работа по выявлению существующих практик сопровождения профессиональной адаптации и развития в школах нашего района. Результаты были получены эмпирическим путем, посредством анализа сайтов учреждений на наличие Положения о наставничестве, изучения отчетов экспериментальных площадок, конкурсных и аттестационных папок педагогов. Мы предполагали, что в разных формах явление наставничества характерно для всех школ района. Результаты анкетирования руководителей это подтвердили.  Выборка педагогов-наставников формировалась по результатам опроса руководителей, методистов и молодых педагогов. Это по их рекомендации педагог заполнял анкету наставника.  </vt:lpstr>
      <vt:lpstr>Презентация PowerPoint</vt:lpstr>
      <vt:lpstr>Презентация PowerPoint</vt:lpstr>
      <vt:lpstr>Презентация PowerPoint</vt:lpstr>
      <vt:lpstr> Цели реализации Федеральных образовательных программ:</vt:lpstr>
      <vt:lpstr>Фрагмент из методического пособия «Кроки для начинающего тьютора»</vt:lpstr>
      <vt:lpstr>Презентация PowerPoint</vt:lpstr>
      <vt:lpstr>С позиции системо-мыследеятельностного подхода Г.П. Щедровицкого, наставничество представляет «сложную деятельность, которая сегодня представлена практически во всех современных профессиях и которую традиционным образом невозможно освоить. Необходимо сопровождение именно в процессе начальной реализации, совместное обсуждение первых проб и ошибок, передача особых «хитрых» приемов и техник, которые существуют фактически в каждой профессии и позволяют ее реализацию сделать более эффективной»</vt:lpstr>
      <vt:lpstr>Презентация PowerPoint</vt:lpstr>
      <vt:lpstr> Задачи педагогов-курсантов  ППК «Тьютор – педагог, сопровождающий  программы индивидуализации» ИМЦ Московского района (выборка - 42 человека)</vt:lpstr>
      <vt:lpstr>Игнатьева Г.А., Тулупова О.В., Мольков А.С. ОБРАЗОВАТЕЛЬНЫЙ КОВОРКИНГ КАК НОВЫЙ ФОРМАТ ОРГАНИЗАЦИИ ОБРАЗОВАТЕЛЬНОГО ПРОСТРАНСТВА ДОПОЛНИТЕЛЬНОГО ПРОФЕССИОНАЛЬНОГО ОБРАЗОВАНИЯ. Образование и наука. 2016;(5):139-157. https://doi.org/10.17853/1994-5639-2016-5-139-157</vt:lpstr>
      <vt:lpstr>Президент РФ подписал закон об особенностях трудовых отношений работников-наставников. (Федеральный закон от 9 ноября 2024 г. № 381-ФЗ). </vt:lpstr>
      <vt:lpstr>Какая нормативная документация   уже есть ?</vt:lpstr>
      <vt:lpstr>Заключение специалиста об уровне профессиональной деятельности педагогического работника организации, осуществляющей образовательную деятельность  (форма 18)(в целях установления квалификационной категории «педагог-наставник») обязательно ходатайство руководителя ОУ</vt:lpstr>
      <vt:lpstr>Некоторые модели наставничества е: Традиционная модель (наставничество «один на один»). ... Ситуационное наставничество. ... Краткосрочное или целеполагающее наставничество. ... Скоростное наставничество. ... Флэш-наставничество. ... Реверсивное наставничество. ... Виртуальное наставничество.      В числе самых крупных форм наставничества, включающих много вариаций в зависимости от условий реализации, можно назвать пять:                                                                                                    «ученик – ученик», «учитель – учитель», «студент – ученик», «работодатель – ученик», «работодатель – студент». </vt:lpstr>
      <vt:lpstr> 10 школ Московского района имеют ПППК(группы)</vt:lpstr>
      <vt:lpstr>Почти  100% школ Московского района имеют договоры с СПО или ВПО, но единицы имеют  «правильные» договоры с СПО и ВПО одновременно </vt:lpstr>
      <vt:lpstr>Формы традиционные, содержание: сопровождение ИОП/ИОМ/ИОТ педагогов</vt:lpstr>
      <vt:lpstr>Трудно и просто</vt:lpstr>
      <vt:lpstr> Очень трудно, но возможно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аттестации</dc:title>
  <dc:creator>Чуева ЕВ</dc:creator>
  <cp:lastModifiedBy>Людмила Олефир</cp:lastModifiedBy>
  <cp:revision>121</cp:revision>
  <dcterms:created xsi:type="dcterms:W3CDTF">2021-02-08T13:20:50Z</dcterms:created>
  <dcterms:modified xsi:type="dcterms:W3CDTF">2025-12-15T15:34:00Z</dcterms:modified>
</cp:coreProperties>
</file>