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AA2F541-60BD-4AAB-9DE1-27468102D2B0}">
  <a:tblStyle styleId="{EAA2F541-60BD-4AAB-9DE1-27468102D2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590dac731ada3357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590dac731ada3357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590dac731ada3357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590dac731ada3357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90dac731ada3357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90dac731ada3357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90dac731ada3357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90dac731ada3357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90dac731ada3357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90dac731ada3357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90dac731ada3357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90dac731ada3357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90dac731ada3357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90dac731ada3357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90dac731ada3357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90dac731ada3357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90dac731ada3357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90dac731ada3357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90dac731ada3357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90dac731ada3357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90dac731ada3357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90dac731ada3357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3825" y="3566997"/>
            <a:ext cx="3937200" cy="15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50"/>
              <a:t>Екатерина Валентиновна</a:t>
            </a:r>
            <a:endParaRPr b="1" sz="165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50"/>
              <a:t> Григоренко</a:t>
            </a:r>
            <a:endParaRPr b="1" sz="165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50"/>
              <a:t>МАОУ Школа “Эврика-развитие” </a:t>
            </a:r>
            <a:r>
              <a:rPr i="1" lang="ru" sz="1650"/>
              <a:t>методист, kgrig@inbox.ru </a:t>
            </a:r>
            <a:endParaRPr i="1" sz="165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853" y="0"/>
            <a:ext cx="506114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25" y="0"/>
            <a:ext cx="4004850" cy="136947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>
            <p:ph type="ctrTitle"/>
          </p:nvPr>
        </p:nvSpPr>
        <p:spPr>
          <a:xfrm>
            <a:off x="75" y="1492975"/>
            <a:ext cx="4004700" cy="25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980000"/>
                </a:solidFill>
              </a:rPr>
              <a:t>Развитие субъектности школьников в пробах </a:t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980000"/>
                </a:solidFill>
              </a:rPr>
              <a:t>в проектной и исследовательской деятельности </a:t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980000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848073" y="4304700"/>
            <a:ext cx="44247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150"/>
              <a:t>“Творческий</a:t>
            </a:r>
            <a:endParaRPr b="1" sz="215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150"/>
              <a:t> экзамен”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875" y="145099"/>
            <a:ext cx="3376850" cy="2532653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401466" y="246494"/>
            <a:ext cx="4304700" cy="22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rgbClr val="A61C00"/>
                </a:solidFill>
              </a:rPr>
              <a:t>* </a:t>
            </a:r>
            <a:r>
              <a:rPr b="1" lang="ru" sz="2300">
                <a:solidFill>
                  <a:srgbClr val="A61C00"/>
                </a:solidFill>
              </a:rPr>
              <a:t>Признаки субъектности </a:t>
            </a:r>
            <a:r>
              <a:rPr b="1" lang="ru" sz="2300"/>
              <a:t>—</a:t>
            </a:r>
            <a:endParaRPr b="1"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/>
              <a:t> “энергичное преодоление </a:t>
            </a:r>
            <a:endParaRPr b="1"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/>
              <a:t>натурального”, </a:t>
            </a:r>
            <a:endParaRPr b="1"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/>
              <a:t>“продуктивное действие”</a:t>
            </a:r>
            <a:endParaRPr b="1"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(по Выготскому Л.С. </a:t>
            </a:r>
            <a:endParaRPr i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/>
              <a:t>и Эльконину Д. Б.)</a:t>
            </a:r>
            <a:endParaRPr i="1" sz="2000"/>
          </a:p>
        </p:txBody>
      </p:sp>
      <p:sp>
        <p:nvSpPr>
          <p:cNvPr id="65" name="Google Shape;65;p14"/>
          <p:cNvSpPr txBox="1"/>
          <p:nvPr/>
        </p:nvSpPr>
        <p:spPr>
          <a:xfrm>
            <a:off x="5544432" y="2571750"/>
            <a:ext cx="3452100" cy="23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rgbClr val="A61C00"/>
                </a:solidFill>
              </a:rPr>
              <a:t>*Проектная и исследовательская деятельность</a:t>
            </a:r>
            <a:r>
              <a:rPr b="1" lang="ru" sz="2300">
                <a:solidFill>
                  <a:srgbClr val="A61C00"/>
                </a:solidFill>
              </a:rPr>
              <a:t> </a:t>
            </a:r>
            <a:r>
              <a:rPr b="1" lang="ru" sz="2300"/>
              <a:t>—</a:t>
            </a:r>
            <a:endParaRPr b="1"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/>
              <a:t>из типологии образовательной деятельности</a:t>
            </a:r>
            <a:endParaRPr b="1" sz="2300"/>
          </a:p>
        </p:txBody>
      </p:sp>
      <p:sp>
        <p:nvSpPr>
          <p:cNvPr id="66" name="Google Shape;66;p14"/>
          <p:cNvSpPr txBox="1"/>
          <p:nvPr/>
        </p:nvSpPr>
        <p:spPr>
          <a:xfrm>
            <a:off x="341066" y="2677750"/>
            <a:ext cx="4761000" cy="23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rgbClr val="A61C00"/>
                </a:solidFill>
              </a:rPr>
              <a:t>*Пробы</a:t>
            </a:r>
            <a:r>
              <a:rPr b="1" lang="ru" sz="2300">
                <a:solidFill>
                  <a:srgbClr val="A61C00"/>
                </a:solidFill>
              </a:rPr>
              <a:t> </a:t>
            </a:r>
            <a:r>
              <a:rPr b="1" lang="ru" sz="2300"/>
              <a:t>— следуют из образовательного запроса, предполагают множественность, выбор и ответственность за него, успехи, ошибки и рефлексию</a:t>
            </a:r>
            <a:endParaRPr b="1" sz="2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290350" y="81100"/>
            <a:ext cx="8554200" cy="10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A61C00"/>
                </a:solidFill>
              </a:rPr>
              <a:t>Творческий экзамен </a:t>
            </a:r>
            <a:r>
              <a:rPr b="1" lang="ru" sz="1800"/>
              <a:t>— одна из форм аттестации образовательной деятельности в 5 - 8 классе, образовательное событие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/>
          </a:p>
        </p:txBody>
      </p:sp>
      <p:graphicFrame>
        <p:nvGraphicFramePr>
          <p:cNvPr id="72" name="Google Shape;72;p15"/>
          <p:cNvGraphicFramePr/>
          <p:nvPr/>
        </p:nvGraphicFramePr>
        <p:xfrm>
          <a:off x="387939" y="8307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{EAA2F541-60BD-4AAB-9DE1-27468102D2B0}</a:tableStyleId>
              </a:tblPr>
              <a:tblGrid>
                <a:gridCol w="2905850"/>
                <a:gridCol w="5462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/>
                        <a:t>Этапы и продолжительность</a:t>
                      </a:r>
                      <a:endParaRPr i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ru"/>
                        <a:t>Форматы и инструменты работы</a:t>
                      </a:r>
                      <a:endParaRPr i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Подготовительный этап</a:t>
                      </a:r>
                      <a:endParaRPr b="1"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сентябрь - начало мая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мозговой штурм, разработка критериев оценивания и экспертных карт, паспорт* проекта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(исследования), консультации учителей-предметников и привлечённых специалистов, участие в факультетах “Школьный университет”, подготовка продуктов к презентации и экспертизе, предварительная экспертиза,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рефлексивные тьюториалы.</a:t>
                      </a:r>
                      <a:endParaRPr sz="15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Экспертиза** проектов и</a:t>
                      </a:r>
                      <a:endParaRPr b="1"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исследований</a:t>
                      </a:r>
                      <a:endParaRPr b="1"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интенсив 2-3 дня во второй половине мая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конференция, гайд-парк, ТЭ-фест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(творческий эвриканский фестиваль)</a:t>
                      </a:r>
                      <a:endParaRPr sz="15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/>
                        <a:t>Итоговая рефлексия</a:t>
                      </a:r>
                      <a:endParaRPr b="1"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во время интенсива и через несколько дней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устное групповое обсуждение, письменные ответы на вопросы, индивидуальные и групповые задания по визуализации (картирование и т.д.), тьюториалы</a:t>
                      </a:r>
                      <a:endParaRPr sz="15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1888" y="161618"/>
            <a:ext cx="6244726" cy="27593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921774" y="2339463"/>
            <a:ext cx="73005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534629" y="1218022"/>
            <a:ext cx="16683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Выбор</a:t>
            </a:r>
            <a:endParaRPr b="1" sz="3400">
              <a:solidFill>
                <a:srgbClr val="0B5394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343345" y="2920925"/>
            <a:ext cx="8457300" cy="21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800"/>
              <a:t>тема, целеполагание, масштаб, темп работы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800"/>
              <a:t>проектная или исследовательская деятельность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800"/>
              <a:t>формат представления продукта (конференция, гайд-парк)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800"/>
              <a:t>критерии экспертизы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800"/>
              <a:t>индивидуально или в команде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800"/>
              <a:t>роли в команде 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ru" sz="1800"/>
              <a:t>роли на представлении продуктов </a:t>
            </a:r>
            <a:endParaRPr b="1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1574" y="115525"/>
            <a:ext cx="6257302" cy="23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245650" y="998277"/>
            <a:ext cx="26088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Продукты</a:t>
            </a:r>
            <a:endParaRPr b="1" sz="3400">
              <a:solidFill>
                <a:srgbClr val="0B5394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336450" y="2309044"/>
            <a:ext cx="84711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самодельные книги, </a:t>
            </a:r>
            <a:r>
              <a:rPr b="1" lang="ru" sz="1800">
                <a:solidFill>
                  <a:schemeClr val="dk2"/>
                </a:solidFill>
              </a:rPr>
              <a:t>сборники творческих работ, </a:t>
            </a:r>
            <a:r>
              <a:rPr b="1" lang="ru" sz="1800">
                <a:solidFill>
                  <a:schemeClr val="dk2"/>
                </a:solidFill>
              </a:rPr>
              <a:t>настольные обучающие игры, видеоклипы и видеофильмы, </a:t>
            </a:r>
            <a:r>
              <a:rPr b="1" lang="ru" sz="1800">
                <a:solidFill>
                  <a:schemeClr val="dk2"/>
                </a:solidFill>
              </a:rPr>
              <a:t>цифровые приложения, </a:t>
            </a:r>
            <a:r>
              <a:rPr b="1" lang="ru" sz="1800">
                <a:solidFill>
                  <a:schemeClr val="dk2"/>
                </a:solidFill>
              </a:rPr>
              <a:t>запись сочинённых песен на аудионосителях, сайты, 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отчёты о результатах исследования, 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макеты устройств, дизайн-макеты, исторические макеты, 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плакаты для стендовых докладов, 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швейные изделия, мультимедийные презентации,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сборники олимпиадных задач и заданий, 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постановки театральные и танцевальные и др.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245650" y="998277"/>
            <a:ext cx="2608800" cy="7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Продукты</a:t>
            </a:r>
            <a:endParaRPr b="1" sz="3400">
              <a:solidFill>
                <a:srgbClr val="0B5394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193575" y="3102794"/>
            <a:ext cx="8471100" cy="21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экспертные карты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информационные посты в информационных каналах в социальной сети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база данных о продуктах, база данных об экспертах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методические разработки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…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175" y="209500"/>
            <a:ext cx="5816377" cy="3273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3" cy="4794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646619" y="159473"/>
            <a:ext cx="28239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Экспертиза:</a:t>
            </a:r>
            <a:endParaRPr b="1" sz="3400">
              <a:solidFill>
                <a:srgbClr val="0B539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0B5394"/>
                </a:solidFill>
              </a:rPr>
              <a:t>критерии</a:t>
            </a:r>
            <a:endParaRPr b="1" sz="2000">
              <a:solidFill>
                <a:srgbClr val="0B5394"/>
              </a:solidFill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291125" y="1045789"/>
            <a:ext cx="3534900" cy="26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качество представления работы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содержание 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достаточность объема материала, наличие интересного продукта 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творческая составляющая 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4405" y="438463"/>
            <a:ext cx="4411926" cy="3124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225857" y="3563074"/>
            <a:ext cx="73005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ru" sz="1800">
                <a:solidFill>
                  <a:schemeClr val="dk2"/>
                </a:solidFill>
              </a:rPr>
              <a:t>качество индивидуального или командного способа создания работы (равномерность распределения объема работы между членами команды, самостоятельность проведения исследования)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75" y="502350"/>
            <a:ext cx="7422259" cy="452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/>
        </p:nvSpPr>
        <p:spPr>
          <a:xfrm>
            <a:off x="476103" y="2"/>
            <a:ext cx="54969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Экспертиза: </a:t>
            </a:r>
            <a:r>
              <a:rPr b="1" lang="ru" sz="2000">
                <a:solidFill>
                  <a:srgbClr val="0B5394"/>
                </a:solidFill>
              </a:rPr>
              <a:t>критерии</a:t>
            </a:r>
            <a:endParaRPr b="1" sz="2000">
              <a:solidFill>
                <a:srgbClr val="0B5394"/>
              </a:solidFill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 rotWithShape="1">
          <a:blip r:embed="rId4">
            <a:alphaModFix/>
          </a:blip>
          <a:srcRect b="0" l="0" r="34827" t="0"/>
          <a:stretch/>
        </p:blipFill>
        <p:spPr>
          <a:xfrm>
            <a:off x="5212300" y="1825125"/>
            <a:ext cx="3844127" cy="3206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/>
        </p:nvSpPr>
        <p:spPr>
          <a:xfrm>
            <a:off x="674275" y="99550"/>
            <a:ext cx="27870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Рефлексия:</a:t>
            </a:r>
            <a:endParaRPr b="1" sz="3400">
              <a:solidFill>
                <a:srgbClr val="0B539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0B5394"/>
                </a:solidFill>
              </a:rPr>
              <a:t>вопросы</a:t>
            </a:r>
            <a:endParaRPr b="1" sz="2000">
              <a:solidFill>
                <a:srgbClr val="0B5394"/>
              </a:solidFill>
            </a:endParaRPr>
          </a:p>
        </p:txBody>
      </p:sp>
      <p:sp>
        <p:nvSpPr>
          <p:cNvPr id="120" name="Google Shape;120;p22"/>
          <p:cNvSpPr txBox="1"/>
          <p:nvPr/>
        </p:nvSpPr>
        <p:spPr>
          <a:xfrm>
            <a:off x="129051" y="1111444"/>
            <a:ext cx="3679800" cy="18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Как ты выбирал тему проекта или исследования для ТЭ? Какие у тебя были ожидания и цели? Что помогло достижению целей и что помешало?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3318" y="166227"/>
            <a:ext cx="5079440" cy="279799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/>
        </p:nvSpPr>
        <p:spPr>
          <a:xfrm>
            <a:off x="129050" y="2829749"/>
            <a:ext cx="8637000" cy="21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Удалось ли тебе полностью раскрыть тему твоего проекта/исследования?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Что считаешь своим достижением и почему?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В чем образовательная ценность твоей работы? Что нового ты узнал о себе, о работе с людьми, о предмете своего изучения?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Чему ты научился в процессе?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Какие трудности и дефициты в знаниях и умениях обнаружил? Как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преодолевал трудности?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/>
        </p:nvSpPr>
        <p:spPr>
          <a:xfrm>
            <a:off x="540618" y="0"/>
            <a:ext cx="27870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Рефлексия:</a:t>
            </a:r>
            <a:endParaRPr b="1" sz="3400">
              <a:solidFill>
                <a:srgbClr val="0B539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0B5394"/>
                </a:solidFill>
              </a:rPr>
              <a:t>вопросы</a:t>
            </a:r>
            <a:endParaRPr b="1" sz="2000">
              <a:solidFill>
                <a:srgbClr val="0B5394"/>
              </a:solidFill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253490" y="3006008"/>
            <a:ext cx="8637000" cy="21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Кого бы ты хотел поблагодарить за помощь в подготовке своей работы?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Какое отношение результаты и продукты проекта имеют к учебным предметам, к жизни за пределами школы? Какие идеи появились о выборе профессии, учебного профиля, дополнительного образования и самообразования?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Как ты воспользуешься полученным опытом и знаниями в школе и за её пределами? Какие ресурсы тебе понадобятся?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850" y="99550"/>
            <a:ext cx="5243647" cy="2950723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/>
        </p:nvSpPr>
        <p:spPr>
          <a:xfrm>
            <a:off x="253500" y="839025"/>
            <a:ext cx="3207300" cy="24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Как двигалась твоя энергия на протяжении подготовки своей работы?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Если бы можно было еще раз выступить, что бы ты поменял в своей работе ты поменял?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4"/>
          <p:cNvPicPr preferRelativeResize="0"/>
          <p:nvPr/>
        </p:nvPicPr>
        <p:blipFill rotWithShape="1">
          <a:blip r:embed="rId3">
            <a:alphaModFix/>
          </a:blip>
          <a:srcRect b="-4259" l="0" r="0" t="4259"/>
          <a:stretch/>
        </p:blipFill>
        <p:spPr>
          <a:xfrm>
            <a:off x="4816915" y="256256"/>
            <a:ext cx="3999852" cy="22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6925" y="2571750"/>
            <a:ext cx="3999852" cy="2330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 txBox="1"/>
          <p:nvPr/>
        </p:nvSpPr>
        <p:spPr>
          <a:xfrm>
            <a:off x="121213" y="596395"/>
            <a:ext cx="4542900" cy="43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“Словарь подросткового сленга для понимания родителями" (психология и лингвистика) 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"Как выступать, чтобы тебя слушали", "Какие темы, тексты, слова, выражения будут интересны читателям для ведения личного канала" (медиалингвистика)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 "Откуда пришли слова в молодежный сленг" (этимология и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</a:rPr>
              <a:t>социология, иностранные языки)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 "Ненормативная лексика: как она появилась и зачем, способы избавления от неё" (философия, лингвистика, социология)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121225" y="0"/>
            <a:ext cx="52713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400">
                <a:solidFill>
                  <a:srgbClr val="0B5394"/>
                </a:solidFill>
              </a:rPr>
              <a:t>Примеры: </a:t>
            </a:r>
            <a:r>
              <a:rPr b="1" lang="ru" sz="2000">
                <a:solidFill>
                  <a:srgbClr val="0B5394"/>
                </a:solidFill>
              </a:rPr>
              <a:t>русс.яз и литература</a:t>
            </a:r>
            <a:endParaRPr b="1" sz="20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