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1059" r:id="rId2"/>
    <p:sldId id="1061" r:id="rId3"/>
    <p:sldId id="1070" r:id="rId4"/>
    <p:sldId id="1066" r:id="rId5"/>
    <p:sldId id="1063" r:id="rId6"/>
    <p:sldId id="301" r:id="rId7"/>
    <p:sldId id="303" r:id="rId8"/>
    <p:sldId id="277" r:id="rId9"/>
    <p:sldId id="287" r:id="rId10"/>
    <p:sldId id="278" r:id="rId11"/>
    <p:sldId id="1062" r:id="rId12"/>
    <p:sldId id="285" r:id="rId13"/>
    <p:sldId id="300" r:id="rId14"/>
    <p:sldId id="310" r:id="rId15"/>
    <p:sldId id="1069" r:id="rId16"/>
    <p:sldId id="1067" r:id="rId17"/>
    <p:sldId id="106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18BBEF8-7C19-4213-800C-86B60D40F232}">
          <p14:sldIdLst>
            <p14:sldId id="1059"/>
            <p14:sldId id="1061"/>
            <p14:sldId id="1070"/>
            <p14:sldId id="1066"/>
            <p14:sldId id="1063"/>
            <p14:sldId id="301"/>
            <p14:sldId id="303"/>
            <p14:sldId id="277"/>
            <p14:sldId id="287"/>
            <p14:sldId id="278"/>
            <p14:sldId id="1062"/>
            <p14:sldId id="285"/>
            <p14:sldId id="300"/>
            <p14:sldId id="310"/>
            <p14:sldId id="1069"/>
            <p14:sldId id="1067"/>
            <p14:sldId id="10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64B2"/>
    <a:srgbClr val="00679D"/>
    <a:srgbClr val="244D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54B20-0B98-494D-B61E-82B4AB94D826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7BBFB-8885-4297-8B9F-ADA8C9E48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186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199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01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6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828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026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11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582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82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57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03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ED7EA-98C7-45E9-859B-BFB79D122514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50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tionary.org/w/index.php?title=experior&amp;action=edit&amp;redlink=1" TargetMode="External"/><Relationship Id="rId2" Type="http://schemas.openxmlformats.org/officeDocument/2006/relationships/hyperlink" Target="https://ru.wiktionary.org/w/index.php?title=expertus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niversal_ru_en.academic.ru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helovek-journal.ru/s023620070029309-6-1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pbu.ru/sites/default/files/2023-06/zakl_fonseka_ilyushin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346473" cy="3615861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Межрегиональная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Тьюторская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ассоциация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ИМЦ Московского района Санкт-Петербурга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Экспертиза методической разработки: требования, процедура и критерии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980985"/>
            <a:ext cx="10515600" cy="2195977"/>
          </a:xfrm>
        </p:spPr>
        <p:txBody>
          <a:bodyPr>
            <a:normAutofit fontScale="92500" lnSpcReduction="20000"/>
          </a:bodyPr>
          <a:lstStyle/>
          <a:p>
            <a:pPr marL="0" lvl="0" indent="0" algn="ctr">
              <a:buNone/>
            </a:pPr>
            <a:r>
              <a:rPr lang="ru-RU" sz="2400" dirty="0">
                <a:solidFill>
                  <a:prstClr val="black"/>
                </a:solidFill>
              </a:rPr>
              <a:t>Олефир Людмила Николаевна, </a:t>
            </a:r>
          </a:p>
          <a:p>
            <a:pPr marL="0" lvl="0" indent="0" algn="ctr">
              <a:buNone/>
            </a:pPr>
            <a:r>
              <a:rPr lang="ru-RU" sz="2400" dirty="0">
                <a:solidFill>
                  <a:prstClr val="black"/>
                </a:solidFill>
              </a:rPr>
              <a:t>методист ИМЦ Московского района,</a:t>
            </a:r>
            <a:endParaRPr lang="en-US" sz="2400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ru-RU" sz="2400" dirty="0">
                <a:solidFill>
                  <a:prstClr val="black"/>
                </a:solidFill>
              </a:rPr>
              <a:t> федеральный эксперт Межрегиональной </a:t>
            </a:r>
            <a:r>
              <a:rPr lang="ru-RU" sz="2400" dirty="0" err="1">
                <a:solidFill>
                  <a:prstClr val="black"/>
                </a:solidFill>
              </a:rPr>
              <a:t>тьюторской</a:t>
            </a:r>
            <a:r>
              <a:rPr lang="ru-RU" sz="2400" dirty="0">
                <a:solidFill>
                  <a:prstClr val="black"/>
                </a:solidFill>
              </a:rPr>
              <a:t> ассоциации</a:t>
            </a:r>
          </a:p>
          <a:p>
            <a:pPr marL="0" lvl="0" indent="0" algn="ctr">
              <a:buNone/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olephir_l@mail.ru</a:t>
            </a:r>
            <a:endParaRPr lang="ru-RU" sz="2400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endParaRPr lang="ru-RU" sz="2400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ru-RU" sz="2200" dirty="0">
                <a:solidFill>
                  <a:srgbClr val="FF0000"/>
                </a:solidFill>
              </a:rPr>
              <a:t>12.09.2025</a:t>
            </a:r>
          </a:p>
          <a:p>
            <a:pPr marL="0" lvl="0" indent="0" algn="ctr">
              <a:buNone/>
            </a:pPr>
            <a:endParaRPr lang="ru-RU" sz="24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067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8A3E3-63F7-FDFC-30CD-3981D5957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12813" cy="2162574"/>
          </a:xfrm>
        </p:spPr>
        <p:txBody>
          <a:bodyPr>
            <a:normAutofit fontScale="90000"/>
          </a:bodyPr>
          <a:lstStyle/>
          <a:p>
            <a:r>
              <a:rPr lang="ru-RU" sz="1800" dirty="0"/>
              <a:t>Методические принципы экспертизы обоснованы в теоретико-прикладных аспектах исследований в работах Л.С. Выготского, Д.Б. Эльконина, А.А. </a:t>
            </a:r>
            <a:r>
              <a:rPr lang="ru-RU" sz="1800" dirty="0" err="1"/>
              <a:t>Леонтьева,В.В</a:t>
            </a:r>
            <a:r>
              <a:rPr lang="ru-RU" sz="1800" dirty="0"/>
              <a:t>. Рубцова, А.А. Марголиса, Е.И. Исаева, В.К. Зарецкого и др. К базовым принципам относят: </a:t>
            </a:r>
            <a:br>
              <a:rPr lang="ru-RU" sz="1800" dirty="0"/>
            </a:br>
            <a:r>
              <a:rPr lang="ru-RU" sz="1800" dirty="0"/>
              <a:t>деятельностный принцип формирования компетенций обучающихся;</a:t>
            </a:r>
            <a:br>
              <a:rPr lang="ru-RU" sz="1800" dirty="0"/>
            </a:br>
            <a:r>
              <a:rPr lang="ru-RU" sz="1800" dirty="0"/>
              <a:t>принцип взаимодействия и коммуникации в совместной деятельности; </a:t>
            </a:r>
            <a:br>
              <a:rPr lang="ru-RU" sz="1800" dirty="0"/>
            </a:br>
            <a:r>
              <a:rPr lang="ru-RU" sz="1800" dirty="0"/>
              <a:t>принцип рефлексивного подхода в обучении; </a:t>
            </a:r>
            <a:br>
              <a:rPr lang="ru-RU" sz="1800" dirty="0"/>
            </a:br>
            <a:r>
              <a:rPr lang="ru-RU" sz="1800" dirty="0"/>
              <a:t>принцип нормативности развития;</a:t>
            </a:r>
            <a:br>
              <a:rPr lang="ru-RU" sz="1800" dirty="0"/>
            </a:br>
            <a:r>
              <a:rPr lang="ru-RU" sz="1800" dirty="0"/>
              <a:t>принцип единства задач развития, обучения и воспитания; </a:t>
            </a:r>
            <a:br>
              <a:rPr lang="ru-RU" sz="1800" dirty="0"/>
            </a:br>
            <a:r>
              <a:rPr lang="ru-RU" sz="1800" dirty="0"/>
              <a:t>принцип привлечения к решению образовательных</a:t>
            </a:r>
            <a:br>
              <a:rPr lang="ru-RU" sz="1800" dirty="0"/>
            </a:br>
            <a:r>
              <a:rPr lang="ru-RU" sz="1800" dirty="0"/>
              <a:t>задач психологически значимых субъектов образовательных отношений и </a:t>
            </a:r>
            <a:r>
              <a:rPr lang="ru-RU" sz="1800" dirty="0" err="1"/>
              <a:t>др</a:t>
            </a: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0AFDD9-8A07-FC45-A569-6A7EE13CC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5651"/>
            <a:ext cx="10515600" cy="3521312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ru-RU" sz="1800" dirty="0">
                <a:effectLst/>
              </a:rPr>
              <a:t>Происходит от лат. </a:t>
            </a:r>
            <a:r>
              <a:rPr lang="ru-RU" sz="1800" u="sng" dirty="0" err="1">
                <a:solidFill>
                  <a:srgbClr val="0070C0"/>
                </a:solidFill>
                <a:effectLst/>
              </a:rPr>
              <a:t>е</a:t>
            </a:r>
            <a:r>
              <a:rPr lang="ru-RU" sz="1800" u="sng" dirty="0" err="1">
                <a:effectLst/>
                <a:hlinkClick r:id="rId2" tooltip="expertus (страница не существует)"/>
              </a:rPr>
              <a:t>xpertus</a:t>
            </a:r>
            <a:r>
              <a:rPr lang="ru-RU" sz="1800" u="sng" dirty="0">
                <a:effectLst/>
              </a:rPr>
              <a:t> </a:t>
            </a:r>
            <a:r>
              <a:rPr lang="ru-RU" sz="1800" dirty="0">
                <a:effectLst/>
              </a:rPr>
              <a:t> - «знающий по опыту», из </a:t>
            </a:r>
            <a:r>
              <a:rPr lang="ru-RU" sz="1800" dirty="0" err="1">
                <a:effectLst/>
                <a:hlinkClick r:id="rId3" tooltip="experior (страница не существует)"/>
              </a:rPr>
              <a:t>experiri</a:t>
            </a:r>
            <a:r>
              <a:rPr lang="ru-RU" sz="1800" dirty="0">
                <a:effectLst/>
              </a:rPr>
              <a:t> - «пробовать», «испробовать», «испытывать»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67720C-AA37-223D-DEE1-96D8B0FCACD7}"/>
              </a:ext>
            </a:extLst>
          </p:cNvPr>
          <p:cNvSpPr txBox="1"/>
          <p:nvPr/>
        </p:nvSpPr>
        <p:spPr>
          <a:xfrm>
            <a:off x="3047189" y="3244334"/>
            <a:ext cx="6094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Каковы объекты экспертизы?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CFB6A0-0DD2-9179-0820-C0755B181A4C}"/>
              </a:ext>
            </a:extLst>
          </p:cNvPr>
          <p:cNvSpPr txBox="1"/>
          <p:nvPr/>
        </p:nvSpPr>
        <p:spPr>
          <a:xfrm rot="10800000" flipV="1">
            <a:off x="1147864" y="3752166"/>
            <a:ext cx="29474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ru-RU" altLang="ru-RU" sz="1800" dirty="0">
                <a:effectLst/>
              </a:rPr>
              <a:t>продукты творчес­кой (научной и методической) работы педагогов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F6EEE3-2830-51A7-538B-443F070C1723}"/>
              </a:ext>
            </a:extLst>
          </p:cNvPr>
          <p:cNvSpPr txBox="1"/>
          <p:nvPr/>
        </p:nvSpPr>
        <p:spPr>
          <a:xfrm>
            <a:off x="5787956" y="3978613"/>
            <a:ext cx="465954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u="sng" dirty="0">
                <a:hlinkClick r:id="rId4"/>
              </a:rPr>
              <a:t>Универсальный </a:t>
            </a:r>
            <a:r>
              <a:rPr lang="en-US" sz="1800" i="1" u="sng" dirty="0" err="1">
                <a:hlinkClick r:id="rId4"/>
              </a:rPr>
              <a:t>русско-английский</a:t>
            </a:r>
            <a:r>
              <a:rPr lang="en-US" sz="1800" i="1" u="sng" dirty="0">
                <a:hlinkClick r:id="rId4"/>
              </a:rPr>
              <a:t> </a:t>
            </a:r>
            <a:r>
              <a:rPr lang="en-US" sz="1800" i="1" u="sng" dirty="0" err="1">
                <a:hlinkClick r:id="rId4"/>
              </a:rPr>
              <a:t>словарь</a:t>
            </a:r>
            <a:endParaRPr lang="ru-RU" sz="1800" i="1" u="sng" dirty="0"/>
          </a:p>
          <a:p>
            <a:r>
              <a:rPr lang="ru-RU" i="1" u="sng" dirty="0"/>
              <a:t>Разработка:</a:t>
            </a:r>
            <a:endParaRPr lang="en-US" sz="1800" i="1" dirty="0"/>
          </a:p>
          <a:p>
            <a:r>
              <a:rPr lang="ru-RU" sz="1800" dirty="0"/>
              <a:t>1</a:t>
            </a:r>
            <a:r>
              <a:rPr lang="en-US" sz="1800" dirty="0"/>
              <a:t>) creation</a:t>
            </a:r>
          </a:p>
          <a:p>
            <a:r>
              <a:rPr lang="en-US" sz="1800" dirty="0"/>
              <a:t>2) development</a:t>
            </a:r>
            <a:br>
              <a:rPr lang="en-US" sz="1800" dirty="0"/>
            </a:br>
            <a:r>
              <a:rPr lang="en-US" sz="1800" dirty="0"/>
              <a:t>3) elaboration</a:t>
            </a:r>
            <a:br>
              <a:rPr lang="en-US" sz="1800" dirty="0"/>
            </a:br>
            <a:r>
              <a:rPr lang="en-US" sz="1800" dirty="0"/>
              <a:t>4) engineering</a:t>
            </a:r>
            <a:br>
              <a:rPr lang="en-US" sz="1800" dirty="0"/>
            </a:br>
            <a:r>
              <a:rPr lang="en-US" sz="1800" dirty="0"/>
              <a:t>5) operation</a:t>
            </a:r>
            <a:br>
              <a:rPr lang="en-US" sz="1800" dirty="0"/>
            </a:br>
            <a:r>
              <a:rPr lang="en-US" sz="1800" dirty="0"/>
              <a:t>6) program</a:t>
            </a:r>
            <a:br>
              <a:rPr lang="en-US" sz="1800" dirty="0"/>
            </a:br>
            <a:r>
              <a:rPr lang="en-US" sz="1800" dirty="0"/>
              <a:t>7) project</a:t>
            </a:r>
          </a:p>
        </p:txBody>
      </p:sp>
    </p:spTree>
    <p:extLst>
      <p:ext uri="{BB962C8B-B14F-4D97-AF65-F5344CB8AC3E}">
        <p14:creationId xmlns:p14="http://schemas.microsoft.com/office/powerpoint/2010/main" val="278379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E35F0-63B4-BA94-B2F0-A4AA45A9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 эксперте гуманитарной экспертизы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CBB82D-1949-3249-125F-D9F59945A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Д.А. Леонтьева уделяет эксперту ГЭ. «Главным результатом работы эксперта или экспертов выступает разворачивание и экспликация разных, в первую очередь скрытых и неочевидных аспектов ситуации, рисков, связанных с разными сценариями, и цена, которую придется платить за те или иные выборы, делаемые в данной ситуации» [Леонтьев, 2008: 30 © </a:t>
            </a:r>
            <a:r>
              <a:rPr lang="ru-RU" dirty="0">
                <a:hlinkClick r:id="rId2"/>
              </a:rPr>
              <a:t>https://chelovek-journal.ru/s023620070029309-6-1/</a:t>
            </a:r>
            <a:endParaRPr lang="ru-RU" dirty="0"/>
          </a:p>
          <a:p>
            <a:r>
              <a:rPr lang="ru-RU" dirty="0"/>
              <a:t>Эксперт, с точки зрения Леонтьева, — это не тот, кто знает ответы на вопросы, а тот, кто знает, как искать ответы на вопросы. Проблема подготовки экспертов кроется в самой сути ГЭ, в ее комплексности и </a:t>
            </a:r>
            <a:r>
              <a:rPr lang="ru-RU" dirty="0" err="1"/>
              <a:t>междисциплинарности</a:t>
            </a:r>
            <a:r>
              <a:rPr lang="ru-RU" dirty="0"/>
              <a:t>. Подготовить эксперта, обладающего всем комплексом знаний по проблемам, например, образования, не представляется возможным, © </a:t>
            </a:r>
            <a:r>
              <a:rPr lang="ru-RU" dirty="0">
                <a:hlinkClick r:id="rId2"/>
              </a:rPr>
              <a:t>https://chelovek-journal.ru/s023620070029309-6-1/</a:t>
            </a:r>
            <a:endParaRPr lang="ru-RU" dirty="0"/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Братченко С.Л. Мир экспертизы — попытка определения координат // Экспертиза в современном мире: от знания к деятельности / под ред. Г.В. Иванченко, Д.А. Леонтьева. М.: Смысл, 2006. С. 63–75.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993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FA7EAB-C0B2-A83B-3837-2F8B5CFB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41996" cy="1460500"/>
          </a:xfrm>
        </p:spPr>
        <p:txBody>
          <a:bodyPr>
            <a:normAutofit/>
          </a:bodyPr>
          <a:lstStyle/>
          <a:p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Экспертиза МТА - общая информация Общественно-профессиональная экспертиза МТА (далее экспертиза) – это процедура гуманитарной развивающей экспертизы, совместного анализа, оценки и прогнозирования развития практики индивидуализации и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тьюторства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в социальной сфере (образование, спорт, культура, здоровье,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«методическая разработка» – это методическое описание, раскрывающее методы, формы, средства, элементы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тьюторской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 технологии или практики индивидуализации и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тьюторства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; </a:t>
            </a:r>
            <a:endParaRPr lang="ru-RU" sz="1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DA335D-9949-4713-33E0-3E1884D5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«Экспертиза относится к высоким технологиям в образовании и является убедительным механизмом независимой оценки и научной верификации образовательных и методических разработок, а также инструментов профессиональной деятельности педагогических работников» -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Ученые записки. Электронный научный журнал Курского государственного университета.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2024. № 3 (71) ЭКСПЕРТИЗА ОБРАЗОВАТЕЛЬНЫХ И МЕТОДИЧЕСКИХ РАЗРАБОТОК НА ОСНОВЕ ДОКАЗАТЕЛЬНОГО ПОДХОДА В УСЛОВИЯХ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РАЗВИТИЯ ЕДИНОГО ОБРАЗОВАТЕЛЬНОГО ПРОСТРАНСТВА © 2024 И. В. Головина, М. Г.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Сорокова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, О. И. Леонова </a:t>
            </a:r>
            <a:endParaRPr lang="ru-RU" dirty="0"/>
          </a:p>
          <a:p>
            <a:pPr algn="just"/>
            <a:r>
              <a:rPr lang="ru-RU" dirty="0"/>
              <a:t>Роль экспертизы: подготовка обоснованного заключения с рекомендациями по совершенствованию разработок позволяет инициировать сопровождение процесса создания методических продуктов, повысить презентационные и проектные умения авторов, провести  и оценить обоснованную апробацию разработок и рекомендовать практики к распространению. </a:t>
            </a:r>
          </a:p>
        </p:txBody>
      </p:sp>
    </p:spTree>
    <p:extLst>
      <p:ext uri="{BB962C8B-B14F-4D97-AF65-F5344CB8AC3E}">
        <p14:creationId xmlns:p14="http://schemas.microsoft.com/office/powerpoint/2010/main" val="74569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4DD9C-8675-D228-F207-305F0609E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550"/>
            <a:ext cx="10515600" cy="836578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Обзор от ИИ</a:t>
            </a:r>
            <a:br>
              <a:rPr lang="ru-RU" sz="4400" dirty="0"/>
            </a:br>
            <a:r>
              <a:rPr lang="ru-RU" sz="4400" dirty="0"/>
              <a:t>описаний МР на сайте МТА: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5891B8-6186-2290-09D3-00C934E6C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2" y="1196502"/>
            <a:ext cx="10283757" cy="4980461"/>
          </a:xfrm>
        </p:spPr>
        <p:txBody>
          <a:bodyPr>
            <a:noAutofit/>
          </a:bodyPr>
          <a:lstStyle/>
          <a:p>
            <a:r>
              <a:rPr lang="ru-RU" sz="1800" dirty="0"/>
              <a:t>Экспертиза методической разработки в Межрегиональной </a:t>
            </a:r>
            <a:r>
              <a:rPr lang="ru-RU" sz="1800" dirty="0" err="1"/>
              <a:t>тьюторской</a:t>
            </a:r>
            <a:r>
              <a:rPr lang="ru-RU" sz="1800" dirty="0"/>
              <a:t> ассоциации (МТА) — это процедура оценки и анализа методических материалов с целью их развития и поддержки индивидуализации и </a:t>
            </a:r>
            <a:r>
              <a:rPr lang="ru-RU" sz="1800" dirty="0" err="1"/>
              <a:t>тьюторства</a:t>
            </a:r>
            <a:r>
              <a:rPr lang="ru-RU" sz="1800" dirty="0"/>
              <a:t> в различных сферах. </a:t>
            </a:r>
          </a:p>
          <a:p>
            <a:r>
              <a:rPr lang="ru-RU" sz="1800" dirty="0"/>
              <a:t>Этапы и требования к методическим разработкам для экспертизы в МТА</a:t>
            </a:r>
          </a:p>
          <a:p>
            <a:r>
              <a:rPr lang="ru-RU" sz="1800" dirty="0"/>
              <a:t>Авторство: Методическая разработка должна быть авторской. Проводится проверка на плагиат.</a:t>
            </a:r>
          </a:p>
          <a:p>
            <a:r>
              <a:rPr lang="ru-RU" sz="1800" dirty="0"/>
              <a:t>Формат: Материал должен быть представлен в формате одного документа (.</a:t>
            </a:r>
            <a:r>
              <a:rPr lang="ru-RU" sz="1800" dirty="0" err="1"/>
              <a:t>doc</a:t>
            </a:r>
            <a:r>
              <a:rPr lang="ru-RU" sz="1800" dirty="0"/>
              <a:t> или .</a:t>
            </a:r>
            <a:r>
              <a:rPr lang="ru-RU" sz="1800" dirty="0" err="1"/>
              <a:t>docx</a:t>
            </a:r>
            <a:r>
              <a:rPr lang="ru-RU" sz="1800" dirty="0"/>
              <a:t>).</a:t>
            </a:r>
          </a:p>
          <a:p>
            <a:r>
              <a:rPr lang="ru-RU" sz="1800" dirty="0"/>
              <a:t>Структура:</a:t>
            </a:r>
          </a:p>
          <a:p>
            <a:r>
              <a:rPr lang="ru-RU" sz="1800" dirty="0"/>
              <a:t>Титульный лист: Обязательно указывается полное название материала, расшифровка сокращений (при наличии), ФИО автора, его должность и место работы.</a:t>
            </a:r>
          </a:p>
          <a:p>
            <a:r>
              <a:rPr lang="ru-RU" sz="1800" dirty="0"/>
              <a:t>Список источников: Должно быть указание на использованные источники и ресурсы.</a:t>
            </a:r>
          </a:p>
          <a:p>
            <a:r>
              <a:rPr lang="ru-RU" sz="1800" dirty="0"/>
              <a:t>Язык: Материалы должны быть представлены на русском языке.</a:t>
            </a:r>
          </a:p>
          <a:p>
            <a:r>
              <a:rPr lang="ru-RU" sz="1800" dirty="0"/>
              <a:t>Цель экспертизы: Оценка, анализ и прогнозирование развития практики индивидуализации и </a:t>
            </a:r>
            <a:r>
              <a:rPr lang="ru-RU" sz="1800" dirty="0" err="1"/>
              <a:t>тьюторства</a:t>
            </a:r>
            <a:r>
              <a:rPr lang="ru-RU" sz="1800" dirty="0"/>
              <a:t> в социальной сфере (образование, спорт, культура, здоровье). </a:t>
            </a:r>
          </a:p>
        </p:txBody>
      </p:sp>
    </p:spTree>
    <p:extLst>
      <p:ext uri="{BB962C8B-B14F-4D97-AF65-F5344CB8AC3E}">
        <p14:creationId xmlns:p14="http://schemas.microsoft.com/office/powerpoint/2010/main" val="150131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3512" y="-7838"/>
            <a:ext cx="8964488" cy="6475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К МЕТОДИЧЕСКИМ РАЗРАБОТКАМ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ru-RU" b="1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ОБЛАСТИ ИНДИВИДУАЛИЗАЦИИ И ТЬЮТОРСТВА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2000" dirty="0">
                <a:solidFill>
                  <a:srgbClr val="333333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1.1. Под методической разработкой понимается методический материал различного типа (методическое пособие; рабочая тетрадь; наглядное пособие; методические рекомендации; практикумы; сценарии; обобщение опыта работы и др.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), разработанный и используемый в практическом опыте индивидуализации образования и </a:t>
            </a:r>
            <a:r>
              <a:rPr lang="ru-RU" sz="20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тьюторства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333333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Представленный материал является разработкой, реализующей принцип индивидуализации образования, или элементом </a:t>
            </a:r>
            <a:r>
              <a:rPr lang="ru-RU" sz="2000" dirty="0" err="1">
                <a:solidFill>
                  <a:srgbClr val="333333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тьюторской</a:t>
            </a:r>
            <a:r>
              <a:rPr lang="ru-RU" sz="2000" dirty="0">
                <a:solidFill>
                  <a:srgbClr val="333333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практики/</a:t>
            </a:r>
            <a:r>
              <a:rPr lang="ru-RU" sz="2000" dirty="0" err="1">
                <a:solidFill>
                  <a:srgbClr val="333333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тьюторской</a:t>
            </a:r>
            <a:r>
              <a:rPr lang="ru-RU" sz="2000" dirty="0">
                <a:solidFill>
                  <a:srgbClr val="333333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технологии.</a:t>
            </a:r>
          </a:p>
          <a:p>
            <a:endParaRPr lang="ru-RU" sz="2000" dirty="0">
              <a:solidFill>
                <a:srgbClr val="333333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+mj-lt"/>
              </a:rPr>
              <a:t> 1.3. В методической  разработке должно быть указание на:</a:t>
            </a:r>
          </a:p>
          <a:p>
            <a:r>
              <a:rPr lang="ru-RU" sz="2000" dirty="0">
                <a:latin typeface="+mj-lt"/>
              </a:rPr>
              <a:t>- тип (методическое пособие; рабочая тетрадь; учебно-наглядное пособие; методические рекомендации; практикумы; сценарии; обобщение опыта работы и др.); </a:t>
            </a:r>
          </a:p>
          <a:p>
            <a:r>
              <a:rPr lang="ru-RU" sz="2000" dirty="0">
                <a:latin typeface="+mj-lt"/>
              </a:rPr>
              <a:t>- степень новизны (авторская или модифицированная работа); </a:t>
            </a:r>
          </a:p>
          <a:p>
            <a:r>
              <a:rPr lang="ru-RU" sz="2000" dirty="0">
                <a:latin typeface="+mj-lt"/>
              </a:rPr>
              <a:t>- область практического применения разработки;</a:t>
            </a:r>
          </a:p>
          <a:p>
            <a:r>
              <a:rPr lang="ru-RU" sz="2000" dirty="0">
                <a:latin typeface="+mj-lt"/>
              </a:rPr>
              <a:t>- указание на возможность распространения.</a:t>
            </a:r>
          </a:p>
          <a:p>
            <a:pPr indent="450215" algn="just">
              <a:lnSpc>
                <a:spcPct val="115000"/>
              </a:lnSpc>
              <a:spcAft>
                <a:spcPts val="750"/>
              </a:spcAf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802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5520" y="548680"/>
            <a:ext cx="842493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2.1. Методическая разработка может представлять собой:</a:t>
            </a:r>
            <a:endParaRPr lang="ru-RU" dirty="0"/>
          </a:p>
          <a:p>
            <a:pPr indent="450215"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2.1.1. Разработку  и описание сопровождения конкретного индивидуального учебного плана, образовательного маршрута;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2.1.2. Разработку сценария образовательного события,  серии 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тьюториалов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2.1.3.Разработку  и описание сопровождения  образовательного проекта, направленного на индивидуализацию образования;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2.1.4. Адаптацию   и описание использования специфических  методик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тьюторского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сопровождения;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2.1.5. Авторскую разработку  и описание использования  частной  методики, направленной на индивидуализацию результатов образования;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2.1.6. Разработку новых форм, методов или средств обучения и воспитания, позволяющих в рамках традиционной классно-урочной системы реализовывать индивидуальные образовательные  запросы  и фиксировать индивидуальные результаты. </a:t>
            </a:r>
          </a:p>
          <a:p>
            <a:pPr indent="450215" algn="just"/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</a:t>
            </a:r>
          </a:p>
          <a:p>
            <a:pPr indent="450215" algn="just"/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Положение о методической разработке</a:t>
            </a:r>
          </a:p>
          <a:p>
            <a:pPr indent="450215" algn="just"/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области индивидуализации и </a:t>
            </a:r>
            <a:r>
              <a:rPr lang="ru-RU" sz="16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тьюторства</a:t>
            </a:r>
            <a:endParaRPr lang="ru-RU" sz="1600" i="1" dirty="0"/>
          </a:p>
          <a:p>
            <a:pPr indent="450215" algn="just">
              <a:lnSpc>
                <a:spcPct val="150000"/>
              </a:lnSpc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830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5260" y="2977977"/>
            <a:ext cx="6348480" cy="45719"/>
          </a:xfrm>
        </p:spPr>
        <p:txBody>
          <a:bodyPr>
            <a:normAutofit fontScale="90000"/>
          </a:bodyPr>
          <a:lstStyle/>
          <a:p>
            <a:pPr algn="just"/>
            <a:endParaRPr lang="ru-RU" sz="16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3156" y="296563"/>
            <a:ext cx="6877719" cy="2384854"/>
          </a:xfrm>
        </p:spPr>
        <p:txBody>
          <a:bodyPr>
            <a:normAutofit/>
          </a:bodyPr>
          <a:lstStyle/>
          <a:p>
            <a:r>
              <a:rPr lang="ru-RU" sz="2100" b="1" dirty="0">
                <a:solidFill>
                  <a:schemeClr val="accent4">
                    <a:lumMod val="50000"/>
                  </a:schemeClr>
                </a:solidFill>
              </a:rPr>
              <a:t> На сайте МТА в настоящее время размещено  описание 7 методических разработок, из них 4 принадлежит членам РО Петербурга, а еще есть                                                         </a:t>
            </a:r>
            <a:endParaRPr lang="ru-RU" sz="21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100" dirty="0">
                <a:solidFill>
                  <a:schemeClr val="accent4">
                    <a:lumMod val="50000"/>
                  </a:schemeClr>
                </a:solidFill>
              </a:rPr>
              <a:t>Не сертифицированные, но опубликованные и рецензированные методические разработки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endParaRPr lang="ru-RU" dirty="0"/>
          </a:p>
        </p:txBody>
      </p:sp>
      <p:pic>
        <p:nvPicPr>
          <p:cNvPr id="3074" name="Picture 2" descr="https://www.planes-reality.com/forum/uploads/monthly_06_2016/post-6371-0-94588900-14656505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086" y="0"/>
            <a:ext cx="3529914" cy="238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708" y="2384854"/>
            <a:ext cx="3509319" cy="50539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270" y="2681416"/>
            <a:ext cx="3052742" cy="40554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2331" t="12613" r="40823" b="10270"/>
          <a:stretch/>
        </p:blipFill>
        <p:spPr>
          <a:xfrm>
            <a:off x="2755557" y="2681416"/>
            <a:ext cx="2956989" cy="40554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31069" t="19099" r="10985" b="9369"/>
          <a:stretch/>
        </p:blipFill>
        <p:spPr>
          <a:xfrm>
            <a:off x="8830736" y="3373395"/>
            <a:ext cx="3361263" cy="336351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830736" y="2681416"/>
            <a:ext cx="32457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4">
                    <a:lumMod val="50000"/>
                  </a:schemeClr>
                </a:solidFill>
              </a:rPr>
              <a:t>http://imc.tumos.gov.spb.ru/files/innov/__ind_proekt_16.09.19.pdf</a:t>
            </a:r>
            <a:endParaRPr lang="ru-RU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495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C1432325-CAB5-2F0D-2730-87D97783BE49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1167319" y="333376"/>
            <a:ext cx="9426102" cy="6048375"/>
          </a:xfrm>
        </p:spPr>
        <p:txBody>
          <a:bodyPr>
            <a:normAutofit/>
          </a:bodyPr>
          <a:lstStyle/>
          <a:p>
            <a:pPr marL="274638" indent="-274638">
              <a:lnSpc>
                <a:spcPct val="80000"/>
              </a:lnSpc>
              <a:buNone/>
            </a:pPr>
            <a:r>
              <a:rPr lang="ru-RU" altLang="ru-RU" sz="2400" b="1" dirty="0">
                <a:solidFill>
                  <a:srgbClr val="0070C0"/>
                </a:solidFill>
              </a:rPr>
              <a:t>                  </a:t>
            </a:r>
            <a:r>
              <a:rPr lang="en-US" altLang="ru-RU" b="1" dirty="0" err="1">
                <a:solidFill>
                  <a:srgbClr val="0070C0"/>
                </a:solidFill>
              </a:rPr>
              <a:t>Традиционная</a:t>
            </a:r>
            <a:r>
              <a:rPr lang="en-US" altLang="ru-RU" b="1" dirty="0">
                <a:solidFill>
                  <a:srgbClr val="0070C0"/>
                </a:solidFill>
              </a:rPr>
              <a:t> </a:t>
            </a:r>
            <a:r>
              <a:rPr lang="en-US" altLang="ru-RU" b="1" dirty="0" err="1">
                <a:solidFill>
                  <a:srgbClr val="0070C0"/>
                </a:solidFill>
              </a:rPr>
              <a:t>структура</a:t>
            </a:r>
            <a:r>
              <a:rPr lang="en-US" altLang="ru-RU" b="1" dirty="0">
                <a:solidFill>
                  <a:srgbClr val="0070C0"/>
                </a:solidFill>
              </a:rPr>
              <a:t> </a:t>
            </a:r>
            <a:r>
              <a:rPr lang="ru-RU" altLang="ru-RU" b="1" dirty="0">
                <a:solidFill>
                  <a:srgbClr val="0070C0"/>
                </a:solidFill>
              </a:rPr>
              <a:t>экспертного </a:t>
            </a:r>
            <a:r>
              <a:rPr lang="en-US" altLang="ru-RU" b="1" dirty="0" err="1">
                <a:solidFill>
                  <a:srgbClr val="0070C0"/>
                </a:solidFill>
              </a:rPr>
              <a:t>заключения</a:t>
            </a:r>
            <a:r>
              <a:rPr lang="ru-RU" altLang="ru-RU" b="1" dirty="0">
                <a:solidFill>
                  <a:srgbClr val="0070C0"/>
                </a:solidFill>
              </a:rPr>
              <a:t>:</a:t>
            </a:r>
          </a:p>
          <a:p>
            <a:pPr marL="274638" indent="-274638">
              <a:lnSpc>
                <a:spcPct val="80000"/>
              </a:lnSpc>
              <a:buNone/>
            </a:pPr>
            <a:r>
              <a:rPr lang="ru-RU" altLang="ru-RU" sz="2100" dirty="0">
                <a:latin typeface="Times New Roman" panose="02020603050405020304" pitchFamily="18" charset="0"/>
              </a:rPr>
              <a:t>1. Название документа (например, “Экспертное заключение по пакету компьютерных обучающих программ, разработанных автор­ским коллективом...”  и т.д.).</a:t>
            </a:r>
          </a:p>
          <a:p>
            <a:pPr marL="274638" indent="-274638">
              <a:lnSpc>
                <a:spcPct val="80000"/>
              </a:lnSpc>
              <a:buNone/>
            </a:pPr>
            <a:r>
              <a:rPr lang="ru-RU" altLang="ru-RU" sz="2100" dirty="0">
                <a:latin typeface="Times New Roman" panose="02020603050405020304" pitchFamily="18" charset="0"/>
              </a:rPr>
              <a:t>2. Тип экспертизы: внутренняя, внешняя.</a:t>
            </a:r>
          </a:p>
          <a:p>
            <a:pPr marL="274638" indent="-274638">
              <a:lnSpc>
                <a:spcPct val="80000"/>
              </a:lnSpc>
              <a:buNone/>
            </a:pPr>
            <a:r>
              <a:rPr lang="ru-RU" altLang="ru-RU" sz="2100" dirty="0">
                <a:latin typeface="Times New Roman" panose="02020603050405020304" pitchFamily="18" charset="0"/>
              </a:rPr>
              <a:t>3. Сроки проведения экспертизы.</a:t>
            </a:r>
          </a:p>
          <a:p>
            <a:pPr marL="274638" indent="-274638">
              <a:lnSpc>
                <a:spcPct val="80000"/>
              </a:lnSpc>
              <a:buNone/>
            </a:pPr>
            <a:r>
              <a:rPr lang="ru-RU" altLang="ru-RU" sz="2100" dirty="0">
                <a:latin typeface="Times New Roman" panose="02020603050405020304" pitchFamily="18" charset="0"/>
              </a:rPr>
              <a:t>4. ФИО экспертов.</a:t>
            </a:r>
          </a:p>
          <a:p>
            <a:pPr marL="274638" indent="-274638">
              <a:lnSpc>
                <a:spcPct val="80000"/>
              </a:lnSpc>
              <a:buNone/>
            </a:pPr>
            <a:r>
              <a:rPr lang="ru-RU" altLang="ru-RU" sz="2100" dirty="0">
                <a:latin typeface="Times New Roman" panose="02020603050405020304" pitchFamily="18" charset="0"/>
              </a:rPr>
              <a:t>5. Объект экспертизы.</a:t>
            </a:r>
          </a:p>
          <a:p>
            <a:pPr marL="274638" indent="-274638">
              <a:lnSpc>
                <a:spcPct val="80000"/>
              </a:lnSpc>
              <a:buNone/>
            </a:pPr>
            <a:r>
              <a:rPr lang="ru-RU" altLang="ru-RU" sz="2100" dirty="0">
                <a:latin typeface="Times New Roman" panose="02020603050405020304" pitchFamily="18" charset="0"/>
              </a:rPr>
              <a:t>6. Цель экспертизы.</a:t>
            </a:r>
          </a:p>
          <a:p>
            <a:pPr marL="274638" indent="-274638">
              <a:lnSpc>
                <a:spcPct val="80000"/>
              </a:lnSpc>
              <a:buNone/>
            </a:pPr>
            <a:r>
              <a:rPr lang="ru-RU" altLang="ru-RU" sz="2100" dirty="0">
                <a:latin typeface="Times New Roman" panose="02020603050405020304" pitchFamily="18" charset="0"/>
              </a:rPr>
              <a:t>7. Перечисление критериев оценки.</a:t>
            </a:r>
          </a:p>
          <a:p>
            <a:pPr marL="274638" indent="-274638">
              <a:lnSpc>
                <a:spcPct val="80000"/>
              </a:lnSpc>
              <a:buNone/>
            </a:pPr>
            <a:r>
              <a:rPr lang="ru-RU" altLang="ru-RU" sz="2100" dirty="0">
                <a:latin typeface="Times New Roman" panose="02020603050405020304" pitchFamily="18" charset="0"/>
              </a:rPr>
              <a:t>8. Содержание экспертных суждений. Указание на недостатки, ошибки.</a:t>
            </a:r>
          </a:p>
          <a:p>
            <a:pPr marL="274638" indent="-274638">
              <a:lnSpc>
                <a:spcPct val="80000"/>
              </a:lnSpc>
              <a:buNone/>
            </a:pPr>
            <a:r>
              <a:rPr lang="ru-RU" altLang="ru-RU" sz="2100" dirty="0">
                <a:latin typeface="Times New Roman" panose="02020603050405020304" pitchFamily="18" charset="0"/>
              </a:rPr>
              <a:t>9. Итоговая аргументированная оценка.</a:t>
            </a:r>
          </a:p>
          <a:p>
            <a:pPr marL="274638" indent="-274638">
              <a:lnSpc>
                <a:spcPct val="80000"/>
              </a:lnSpc>
              <a:buNone/>
            </a:pPr>
            <a:r>
              <a:rPr lang="ru-RU" altLang="ru-RU" sz="2100" dirty="0">
                <a:latin typeface="Times New Roman" panose="02020603050405020304" pitchFamily="18" charset="0"/>
              </a:rPr>
              <a:t>10. Рекомендации по совершенствованию деятельности ОУ или доработке </a:t>
            </a:r>
            <a:r>
              <a:rPr lang="ru-RU" altLang="ru-RU" sz="2100" dirty="0" err="1">
                <a:latin typeface="Times New Roman" panose="02020603050405020304" pitchFamily="18" charset="0"/>
              </a:rPr>
              <a:t>экспертируемого</a:t>
            </a:r>
            <a:r>
              <a:rPr lang="ru-RU" altLang="ru-RU" sz="2100" dirty="0">
                <a:latin typeface="Times New Roman" panose="02020603050405020304" pitchFamily="18" charset="0"/>
              </a:rPr>
              <a:t> материала (ав­торской программы, учебного пособия и др.)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3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3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3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3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3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3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3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3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3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3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3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3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3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B5697F7D-8048-B2DA-0785-272BD77E854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92314" y="486383"/>
            <a:ext cx="8675687" cy="5461980"/>
          </a:xfrm>
        </p:spPr>
        <p:txBody>
          <a:bodyPr>
            <a:normAutofit fontScale="77500" lnSpcReduction="20000"/>
          </a:bodyPr>
          <a:lstStyle/>
          <a:p>
            <a:pPr marL="609600" indent="-609600">
              <a:lnSpc>
                <a:spcPct val="80000"/>
              </a:lnSpc>
            </a:pPr>
            <a:r>
              <a:rPr lang="ru-RU" altLang="ru-RU" sz="4400" i="1" dirty="0">
                <a:solidFill>
                  <a:srgbClr val="0070C0"/>
                </a:solidFill>
                <a:latin typeface="Times New Roman" panose="02020603050405020304" pitchFamily="18" charset="0"/>
              </a:rPr>
              <a:t>Этапы экспертной деятельности:</a:t>
            </a:r>
          </a:p>
          <a:p>
            <a:pPr marL="609600" indent="-609600">
              <a:lnSpc>
                <a:spcPct val="80000"/>
              </a:lnSpc>
              <a:buClr>
                <a:srgbClr val="660066"/>
              </a:buClr>
              <a:buFont typeface="Wingdings" panose="05000000000000000000" pitchFamily="2" charset="2"/>
              <a:buAutoNum type="arabicPeriod"/>
            </a:pPr>
            <a:r>
              <a:rPr lang="ru-RU" altLang="ru-RU" sz="3600" dirty="0">
                <a:latin typeface="Times New Roman" panose="02020603050405020304" pitchFamily="18" charset="0"/>
              </a:rPr>
              <a:t>Подготовка к экспертизе</a:t>
            </a:r>
          </a:p>
          <a:p>
            <a:pPr marL="609600" indent="-609600">
              <a:lnSpc>
                <a:spcPct val="80000"/>
              </a:lnSpc>
              <a:buClr>
                <a:srgbClr val="660066"/>
              </a:buClr>
              <a:buFont typeface="Wingdings" panose="05000000000000000000" pitchFamily="2" charset="2"/>
              <a:buAutoNum type="arabicPeriod"/>
            </a:pPr>
            <a:r>
              <a:rPr lang="ru-RU" altLang="ru-RU" sz="3600" dirty="0">
                <a:latin typeface="Times New Roman" panose="02020603050405020304" pitchFamily="18" charset="0"/>
              </a:rPr>
              <a:t>Проведение экспертизы</a:t>
            </a:r>
          </a:p>
          <a:p>
            <a:pPr marL="609600" indent="-609600">
              <a:lnSpc>
                <a:spcPct val="80000"/>
              </a:lnSpc>
              <a:buClr>
                <a:srgbClr val="660066"/>
              </a:buClr>
              <a:buFont typeface="Wingdings" panose="05000000000000000000" pitchFamily="2" charset="2"/>
              <a:buAutoNum type="arabicPeriod"/>
            </a:pPr>
            <a:r>
              <a:rPr lang="ru-RU" altLang="ru-RU" sz="3600" dirty="0">
                <a:latin typeface="Times New Roman" panose="02020603050405020304" pitchFamily="18" charset="0"/>
              </a:rPr>
              <a:t>Оформление результатов экспертизы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sz="3600" i="1" dirty="0">
                <a:solidFill>
                  <a:srgbClr val="3864B2"/>
                </a:solidFill>
                <a:latin typeface="Times New Roman" panose="02020603050405020304" pitchFamily="18" charset="0"/>
              </a:rPr>
              <a:t>Результаты экспертизы могут быть выражены: </a:t>
            </a:r>
          </a:p>
          <a:p>
            <a:pPr>
              <a:lnSpc>
                <a:spcPct val="80000"/>
              </a:lnSpc>
              <a:defRPr/>
            </a:pPr>
            <a:endParaRPr lang="ru-RU" altLang="ru-RU" sz="3600" b="1" i="1" dirty="0">
              <a:solidFill>
                <a:srgbClr val="3864B2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Clr>
                <a:srgbClr val="663300"/>
              </a:buClr>
              <a:buFont typeface="Wingdings" panose="05000000000000000000" pitchFamily="2" charset="2"/>
              <a:buChar char="ь"/>
              <a:defRPr/>
            </a:pPr>
            <a:r>
              <a:rPr lang="ru-RU" altLang="ru-RU" sz="3600" b="1" i="1" dirty="0">
                <a:latin typeface="Times New Roman" panose="02020603050405020304" pitchFamily="18" charset="0"/>
              </a:rPr>
              <a:t>количественно</a:t>
            </a:r>
            <a:r>
              <a:rPr lang="ru-RU" altLang="ru-RU" sz="3600" dirty="0">
                <a:latin typeface="Times New Roman" panose="02020603050405020304" pitchFamily="18" charset="0"/>
              </a:rPr>
              <a:t> - в разной системе баллов:</a:t>
            </a:r>
            <a:r>
              <a:rPr lang="ru-RU" altLang="ru-RU" sz="3600" b="1" dirty="0"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80000"/>
              </a:lnSpc>
              <a:buClr>
                <a:srgbClr val="663300"/>
              </a:buClr>
              <a:defRPr/>
            </a:pPr>
            <a:r>
              <a:rPr lang="ru-RU" altLang="ru-RU" sz="3600" b="1" dirty="0">
                <a:latin typeface="Times New Roman" panose="02020603050405020304" pitchFamily="18" charset="0"/>
              </a:rPr>
              <a:t>                               </a:t>
            </a:r>
            <a:r>
              <a:rPr lang="ru-RU" altLang="ru-RU" sz="3600" dirty="0">
                <a:latin typeface="Times New Roman" panose="02020603050405020304" pitchFamily="18" charset="0"/>
              </a:rPr>
              <a:t>от 1 до 10; </a:t>
            </a:r>
          </a:p>
          <a:p>
            <a:pPr>
              <a:lnSpc>
                <a:spcPct val="80000"/>
              </a:lnSpc>
              <a:buClr>
                <a:srgbClr val="663300"/>
              </a:buClr>
              <a:defRPr/>
            </a:pPr>
            <a:r>
              <a:rPr lang="ru-RU" altLang="ru-RU" sz="3600" dirty="0">
                <a:latin typeface="Times New Roman" panose="02020603050405020304" pitchFamily="18" charset="0"/>
              </a:rPr>
              <a:t>                               от 0 до 2 и т.д.</a:t>
            </a:r>
          </a:p>
          <a:p>
            <a:pPr>
              <a:lnSpc>
                <a:spcPct val="80000"/>
              </a:lnSpc>
              <a:buClr>
                <a:srgbClr val="663300"/>
              </a:buClr>
              <a:buFont typeface="Wingdings" panose="05000000000000000000" pitchFamily="2" charset="2"/>
              <a:buChar char="ь"/>
              <a:defRPr/>
            </a:pPr>
            <a:endParaRPr lang="ru-RU" altLang="ru-RU" sz="3600" b="1" i="1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Clr>
                <a:srgbClr val="663300"/>
              </a:buClr>
              <a:buFont typeface="Wingdings" panose="05000000000000000000" pitchFamily="2" charset="2"/>
              <a:buChar char="ь"/>
              <a:defRPr/>
            </a:pPr>
            <a:r>
              <a:rPr lang="ru-RU" altLang="ru-RU" sz="3600" b="1" i="1" dirty="0">
                <a:latin typeface="Times New Roman" panose="02020603050405020304" pitchFamily="18" charset="0"/>
              </a:rPr>
              <a:t>качественно</a:t>
            </a:r>
            <a:r>
              <a:rPr lang="ru-RU" altLang="ru-RU" sz="3600" dirty="0">
                <a:latin typeface="Times New Roman" panose="02020603050405020304" pitchFamily="18" charset="0"/>
              </a:rPr>
              <a:t> - через альтернативные ответы:</a:t>
            </a:r>
          </a:p>
          <a:p>
            <a:pPr>
              <a:lnSpc>
                <a:spcPct val="80000"/>
              </a:lnSpc>
              <a:buClr>
                <a:srgbClr val="663300"/>
              </a:buClr>
              <a:defRPr/>
            </a:pPr>
            <a:r>
              <a:rPr lang="ru-RU" altLang="ru-RU" sz="3600" dirty="0">
                <a:latin typeface="Times New Roman" panose="02020603050405020304" pitchFamily="18" charset="0"/>
              </a:rPr>
              <a:t>                  “соответствует”- “не соответствует”</a:t>
            </a:r>
          </a:p>
          <a:p>
            <a:pPr>
              <a:lnSpc>
                <a:spcPct val="80000"/>
              </a:lnSpc>
              <a:buClr>
                <a:srgbClr val="663300"/>
              </a:buClr>
              <a:defRPr/>
            </a:pPr>
            <a:r>
              <a:rPr lang="ru-RU" altLang="ru-RU" sz="3600" dirty="0">
                <a:latin typeface="Times New Roman" panose="02020603050405020304" pitchFamily="18" charset="0"/>
              </a:rPr>
              <a:t>                    “является”- “не является” </a:t>
            </a:r>
          </a:p>
          <a:p>
            <a:pPr>
              <a:lnSpc>
                <a:spcPct val="80000"/>
              </a:lnSpc>
              <a:buClr>
                <a:srgbClr val="663300"/>
              </a:buClr>
              <a:defRPr/>
            </a:pPr>
            <a:r>
              <a:rPr lang="ru-RU" altLang="ru-RU" sz="3600" dirty="0">
                <a:latin typeface="Times New Roman" panose="02020603050405020304" pitchFamily="18" charset="0"/>
              </a:rPr>
              <a:t>                          “готов”- “не готов”</a:t>
            </a:r>
          </a:p>
          <a:p>
            <a:pPr marL="609600" indent="-609600">
              <a:lnSpc>
                <a:spcPct val="80000"/>
              </a:lnSpc>
              <a:buClr>
                <a:srgbClr val="660066"/>
              </a:buClr>
              <a:buFont typeface="Wingdings" panose="05000000000000000000" pitchFamily="2" charset="2"/>
              <a:buAutoNum type="arabicPeriod"/>
            </a:pPr>
            <a:endParaRPr lang="ru-RU" altLang="ru-RU" sz="36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3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3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3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3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3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3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36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36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36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36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36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36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61F8D5-238B-C246-303E-4AFDBD6BD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986" y="365125"/>
            <a:ext cx="9912486" cy="1201029"/>
          </a:xfrm>
        </p:spPr>
        <p:txBody>
          <a:bodyPr>
            <a:normAutofit fontScale="90000"/>
          </a:bodyPr>
          <a:lstStyle/>
          <a:p>
            <a:r>
              <a:rPr lang="ru-RU" sz="1800" dirty="0"/>
              <a:t>Экспертное заключение о результативности методической разработки учителя «Модель педагогического сопровождения проектно-исследовательской деятельности школьников 8-10 классов в условиях цифровой образовательной среды» Автор: Фонсека А.А., учитель учебного курса «Индивидуальный проект», истории и обществознания, ГБОУ лицей № 64 Приморского района Санкт-Петербурга   </a:t>
            </a:r>
            <a:r>
              <a:rPr lang="en-US" sz="1800" dirty="0">
                <a:hlinkClick r:id="rId2"/>
              </a:rPr>
              <a:t>https://</a:t>
            </a:r>
            <a:r>
              <a:rPr lang="en-US" sz="1600" dirty="0">
                <a:hlinkClick r:id="rId2"/>
              </a:rPr>
              <a:t>spbu.ru/sites/default/files/2023-06/zakl_fonseka_ilyushin.pdf</a:t>
            </a:r>
            <a:br>
              <a:rPr lang="ru-RU" sz="1600" dirty="0"/>
            </a:br>
            <a:br>
              <a:rPr lang="ru-RU" sz="1600" b="0" i="0" u="none" strike="noStrike" baseline="0" dirty="0">
                <a:latin typeface="Times New Roman" panose="02020603050405020304" pitchFamily="18" charset="0"/>
              </a:rPr>
            </a:br>
            <a:endParaRPr lang="ru-RU" sz="1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23E82D-CC64-10AE-0EF8-D07F0AA0A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66154"/>
            <a:ext cx="10893357" cy="516538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2900" dirty="0"/>
              <a:t>« …проявляется дефицит методического оснащения практики сопровождения проектно-исследовательской деятельности обучающихся, противоречивость, а порой и невнятность, наукообразие методических рекомендаций, с которыми может встретиться учитель, мотивированный к профессиональному развитию у себя </a:t>
            </a:r>
            <a:r>
              <a:rPr lang="ru-RU" sz="2900" dirty="0" err="1"/>
              <a:t>тьюторских</a:t>
            </a:r>
            <a:r>
              <a:rPr lang="ru-RU" sz="2900" dirty="0"/>
              <a:t> качеств»</a:t>
            </a:r>
          </a:p>
          <a:p>
            <a:pPr algn="just"/>
            <a:r>
              <a:rPr lang="ru-RU" sz="2900" dirty="0"/>
              <a:t>Авторская методическая разработка направлена на решение практических задач: создание и работу системы выявления, поддержки и развития способностей талантов обучающихся, что способствует эффективной профориентации;               И внедрение в образовательных организациях цифровой образовательной среды, а также обеспечение реализации цифровой трансформации системы образования; обеспечение возможности детям получать качественное общее образование в условиях, отвечающих современным требованиям, независимо от места проживания ребенка, но с активным использованием цифровой образовательной среды.</a:t>
            </a:r>
          </a:p>
          <a:p>
            <a:pPr algn="just"/>
            <a:r>
              <a:rPr lang="ru-RU" sz="2900" dirty="0"/>
              <a:t> Основаниями для того, чтобы считать решение этих задач достижимым результатом применения авторского методического продукта являются следующие качественные характеристики продукта: а) опора на наиболее «авторитетные» тексты в рассматриваемой области б) прямое и, что важно, успешное, активное участие автора в создании описываемой системы в конкретной образовательной организации в) общая ориентация рекомендаций на зону ближайшего, а не актуального развития образовательной организации. </a:t>
            </a:r>
          </a:p>
          <a:p>
            <a:pPr algn="just"/>
            <a:r>
              <a:rPr lang="ru-RU" sz="2900" dirty="0"/>
              <a:t>Экспертный анализ методической разработки А.А. Фонсека подтверждает, что: • автором предложена система обучения, включающая ресурсы не только урочных занятий, но и внеурочной деятельности, учебного курса "Индивидуальный проект", социального партнерства с другими организациями, сотрудничества с родителями и учителями разных предметов; автором разработан план долгосрочной педагогической работы и взаимодействия по сопровождению проектно-исследовательской деятельности на протяжении несколько ступеней образования, позволяющий учитывать интересы и потребности разных категорий обучающихся, успевающих и неуспевающих; </a:t>
            </a:r>
          </a:p>
          <a:p>
            <a:pPr algn="just"/>
            <a:r>
              <a:rPr lang="ru-RU" sz="2900" dirty="0"/>
              <a:t>Общий экспертный вывод: авторская разработка оригинальна, обладает достаточными признаками актуальности, научности и практической значимости в отношении решения задач по развитию навыков проектно-исследовательской деятельности старшеклассников в условиях цифровой образовательной среды.</a:t>
            </a:r>
            <a:br>
              <a:rPr lang="ru-RU" sz="2900" dirty="0"/>
            </a:br>
            <a:r>
              <a:rPr lang="ru-RU" sz="2900" dirty="0"/>
              <a:t>Эксперт: доктор пед. наук, проф. Института педагогики СПбГУ Л.С. Илюшин (l.ilushin@spbu.ru)</a:t>
            </a:r>
            <a:endParaRPr lang="ru-RU" sz="2900" b="0" i="0" u="none" strike="noStrike" baseline="0" dirty="0">
              <a:latin typeface="Times New Roman" panose="02020603050405020304" pitchFamily="18" charset="0"/>
            </a:endParaRPr>
          </a:p>
          <a:p>
            <a:pPr algn="just"/>
            <a:endParaRPr lang="ru-RU" sz="29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400" b="0" i="0" u="none" strike="noStrike" baseline="0" dirty="0">
              <a:latin typeface="Times New Roman" panose="02020603050405020304" pitchFamily="18" charset="0"/>
            </a:endParaRPr>
          </a:p>
          <a:p>
            <a:endParaRPr lang="ru-RU" sz="2800" b="0" i="0" u="none" strike="noStrike" baseline="0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834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188640"/>
            <a:ext cx="8424936" cy="144016"/>
          </a:xfrm>
        </p:spPr>
        <p:txBody>
          <a:bodyPr>
            <a:noAutofit/>
          </a:bodyPr>
          <a:lstStyle/>
          <a:p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1" y="-184665"/>
            <a:ext cx="1847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8" tIns="45719" rIns="91438" bIns="45719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Tx/>
              <a:buFontTx/>
              <a:buNone/>
            </a:pPr>
            <a:endParaRPr lang="ru-RU" sz="18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/>
        </p:nvGraphicFramePr>
        <p:xfrm>
          <a:off x="-11612" y="10495"/>
          <a:ext cx="12110720" cy="7002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Изображение" r:id="rId2" imgW="0" imgH="0" progId="StaticMetafile">
                  <p:embed/>
                </p:oleObj>
              </mc:Choice>
              <mc:Fallback>
                <p:oleObj name="Изображение" r:id="rId2" imgW="0" imgH="0" progId="StaticMetafile">
                  <p:embed/>
                  <p:pic>
                    <p:nvPicPr>
                      <p:cNvPr id="5" name="Объект 4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612" y="10495"/>
                        <a:ext cx="12110720" cy="700280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7627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73C1B16B-67E9-6F9A-F6AD-1832DCA1239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396901" y="404813"/>
            <a:ext cx="7519481" cy="5543550"/>
          </a:xfrm>
        </p:spPr>
        <p:txBody>
          <a:bodyPr>
            <a:normAutofit lnSpcReduction="10000"/>
          </a:bodyPr>
          <a:lstStyle/>
          <a:p>
            <a:pPr marL="274638" indent="-274638">
              <a:lnSpc>
                <a:spcPct val="80000"/>
              </a:lnSpc>
              <a:defRPr/>
            </a:pPr>
            <a:r>
              <a:rPr lang="ru-RU" altLang="ru-RU" sz="4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Экспертиза в конкурсном движении</a:t>
            </a:r>
            <a:endParaRPr lang="ru-RU" altLang="ru-RU" b="1" dirty="0">
              <a:solidFill>
                <a:srgbClr val="000066"/>
              </a:solidFill>
              <a:effectLst/>
              <a:latin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2000" b="1" dirty="0">
              <a:solidFill>
                <a:srgbClr val="0070C0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rgbClr val="0070C0"/>
                </a:solidFill>
              </a:rPr>
              <a:t>Конкурс </a:t>
            </a:r>
            <a:r>
              <a:rPr lang="ru-RU" sz="2000" dirty="0"/>
              <a:t>– (лат. </a:t>
            </a:r>
            <a:r>
              <a:rPr lang="la-Latn" sz="2000" i="1" dirty="0"/>
              <a:t>concursus</a:t>
            </a:r>
            <a:r>
              <a:rPr lang="ru-RU" sz="2000" i="1" dirty="0"/>
              <a:t> – стечение, столкновение) </a:t>
            </a:r>
            <a:r>
              <a:rPr lang="ru-RU" sz="2000" dirty="0"/>
              <a:t>– соревнование</a:t>
            </a:r>
            <a:r>
              <a:rPr lang="ru-RU" sz="2000" i="1" dirty="0"/>
              <a:t>,</a:t>
            </a:r>
            <a:r>
              <a:rPr lang="ru-RU" sz="2000" dirty="0"/>
              <a:t> соискательство нескольких лиц в какой-либо области с целью выделить наиболее выдающихся претендентов (конкурсантов) на победу.</a:t>
            </a:r>
          </a:p>
          <a:p>
            <a:pPr eaLnBrk="1" hangingPunct="1">
              <a:defRPr/>
            </a:pPr>
            <a:endParaRPr lang="ru-RU" sz="2000" dirty="0"/>
          </a:p>
          <a:p>
            <a:pPr eaLnBrk="1" hangingPunct="1">
              <a:defRPr/>
            </a:pPr>
            <a:r>
              <a:rPr lang="ru-RU" sz="2000" dirty="0"/>
              <a:t>Конкурсом считается процесс определения самого лучшего претендента на победу (конкурсанта), или лучших претендентов на победу (конкурсантов), в соответствии с правилами, определёнными перед началом проведения данного процесса. </a:t>
            </a:r>
          </a:p>
          <a:p>
            <a:pPr eaLnBrk="1" hangingPunct="1">
              <a:defRPr/>
            </a:pPr>
            <a:endParaRPr lang="ru-RU" sz="2000" dirty="0"/>
          </a:p>
          <a:p>
            <a:pPr eaLnBrk="1" hangingPunct="1">
              <a:defRPr/>
            </a:pPr>
            <a:r>
              <a:rPr lang="ru-RU" sz="2000" dirty="0"/>
              <a:t>Определение победителей осуществляется путём </a:t>
            </a:r>
            <a:r>
              <a:rPr lang="ru-RU" sz="2000" b="1" dirty="0">
                <a:solidFill>
                  <a:srgbClr val="0070C0"/>
                </a:solidFill>
              </a:rPr>
              <a:t>экспертизы</a:t>
            </a:r>
            <a:r>
              <a:rPr lang="ru-RU" sz="2000" dirty="0"/>
              <a:t> («качественного исследования») или </a:t>
            </a:r>
            <a:r>
              <a:rPr lang="ru-RU" sz="2000" b="1" dirty="0">
                <a:solidFill>
                  <a:srgbClr val="0070C0"/>
                </a:solidFill>
              </a:rPr>
              <a:t>голосования</a:t>
            </a:r>
          </a:p>
          <a:p>
            <a:pPr eaLnBrk="1" hangingPunct="1">
              <a:defRPr/>
            </a:pPr>
            <a:r>
              <a:rPr lang="ru-RU" sz="2000" dirty="0"/>
              <a:t>(«количественного исследования»)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83038ED-D358-2024-E3AB-B77B4ED99D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9" t="34525" r="16884" b="-1"/>
          <a:stretch/>
        </p:blipFill>
        <p:spPr bwMode="auto">
          <a:xfrm>
            <a:off x="70626" y="909636"/>
            <a:ext cx="4326275" cy="51798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4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46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46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BEE7D5F-E031-4D11-94C9-EC8CD4432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559" t="19111" r="26147" b="5110"/>
          <a:stretch/>
        </p:blipFill>
        <p:spPr>
          <a:xfrm>
            <a:off x="5094516" y="1"/>
            <a:ext cx="7097485" cy="6854211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6" r="6675"/>
          <a:stretch/>
        </p:blipFill>
        <p:spPr>
          <a:xfrm>
            <a:off x="3" y="0"/>
            <a:ext cx="5057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574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9E8DDD-1A82-FA2A-6792-D15190526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1098" y="107004"/>
            <a:ext cx="8892702" cy="739302"/>
          </a:xfrm>
        </p:spPr>
        <p:txBody>
          <a:bodyPr>
            <a:normAutofit fontScale="90000"/>
          </a:bodyPr>
          <a:lstStyle/>
          <a:p>
            <a:br>
              <a:rPr lang="ru-RU" sz="1600" dirty="0"/>
            </a:br>
            <a:br>
              <a:rPr lang="ru-RU" sz="1600" dirty="0"/>
            </a:br>
            <a:br>
              <a:rPr lang="ru-RU" sz="1600" dirty="0"/>
            </a:br>
            <a:br>
              <a:rPr lang="ru-RU" sz="1600" dirty="0"/>
            </a:br>
            <a:r>
              <a:rPr lang="ru-RU" sz="1800" b="1" dirty="0"/>
              <a:t>                                                  Выделяются четыре уровня методических разработок. Видовая классификация определяется характером содержания и уровнем новаторства:</a:t>
            </a:r>
            <a:br>
              <a:rPr lang="ru-RU" sz="1800" b="1" dirty="0"/>
            </a:br>
            <a:br>
              <a:rPr lang="ru-RU" sz="1800" b="1" dirty="0"/>
            </a:br>
            <a:endParaRPr lang="ru-RU" sz="1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B3D55D-69F6-ADB9-CC8B-C58E6F0FB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647" y="1011676"/>
            <a:ext cx="11721829" cy="57393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– Адаптивные разработки: предполагают адаптацию известных методик и технологий к новым условиям, группам  или учебным ситуациям.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- Репродуктивно-творческие разработки: характеризуются изменениями существующих методик, вносят дополнительные идеи и концепции.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- Продуктивно-творческие разработки: создают новые оригинальные методики, инструменты и технологии  обучения и сопровождения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 </a:t>
            </a:r>
            <a:r>
              <a:rPr lang="ru-RU" sz="1600" b="1" dirty="0"/>
              <a:t>Примерный план экспертного заключения по методической разработке (сделано ИИ на основании анализа 4 экспертных  заключений, выполненных федеральными экспертами МТА)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I. Введение: цель экспертизы, период проведения экспертизы, включенность эксперта в процесс создания или презентации МР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II. Информация об авторах: отношения с МТА, должность и профессиональные достижения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III. Методы исследования: анализ текста методической разработки, выявление влияния на индивидуализацию (персонификацию) образования,  изучение дополнительных материалов, общение с автором дистанционно, участие в мастер-классе и других формах применения МР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IV. История создания методической разработки: проектирование, апробирование, научный руководитель проекта, участники команды разработчиков, оформление МР, публикация и </a:t>
            </a:r>
            <a:r>
              <a:rPr lang="ru-RU" sz="1600" dirty="0" err="1"/>
              <a:t>др</a:t>
            </a:r>
            <a:endParaRPr lang="ru-RU" sz="16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V. Результаты внедрения: количество проведенных  проб/семинаров/ событий/мероприятий по диссеминации; география распространения МР; отзывы пользователей и потребителей; варианты и корректировки МР; участие МР в конкурсных процедурах.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/>
              <a:t>VI. Заключение: подтверждение соответствия требованиям, предложения по дальнейшему развитию и внедрению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600" dirty="0"/>
          </a:p>
          <a:p>
            <a:pPr marL="0" indent="0">
              <a:lnSpc>
                <a:spcPct val="100000"/>
              </a:lnSpc>
              <a:buNone/>
            </a:pPr>
            <a:endParaRPr lang="ru-RU" sz="1600" dirty="0"/>
          </a:p>
          <a:p>
            <a:pPr marL="0" indent="0">
              <a:lnSpc>
                <a:spcPct val="100000"/>
              </a:lnSpc>
              <a:buNone/>
            </a:pPr>
            <a:endParaRPr lang="ru-RU" sz="1600" dirty="0"/>
          </a:p>
          <a:p>
            <a:pPr marL="0" indent="0">
              <a:lnSpc>
                <a:spcPct val="100000"/>
              </a:lnSpc>
              <a:buNone/>
            </a:pPr>
            <a:endParaRPr lang="ru-RU" sz="1600" dirty="0"/>
          </a:p>
          <a:p>
            <a:pPr marL="0" indent="0">
              <a:lnSpc>
                <a:spcPct val="100000"/>
              </a:lnSpc>
              <a:buNone/>
            </a:pPr>
            <a:endParaRPr lang="ru-RU" sz="1600" dirty="0"/>
          </a:p>
          <a:p>
            <a:pPr marL="0" indent="0">
              <a:lnSpc>
                <a:spcPct val="100000"/>
              </a:lnSpc>
              <a:buNone/>
            </a:pPr>
            <a:endParaRPr lang="ru-RU" sz="1600" dirty="0"/>
          </a:p>
          <a:p>
            <a:pPr marL="0" indent="0">
              <a:lnSpc>
                <a:spcPct val="100000"/>
              </a:lnSpc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60941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531ACD-0FA3-2807-AB32-82694014F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73" y="77821"/>
            <a:ext cx="11601854" cy="1284051"/>
          </a:xfrm>
        </p:spPr>
        <p:txBody>
          <a:bodyPr>
            <a:noAutofit/>
          </a:bodyPr>
          <a:lstStyle/>
          <a:p>
            <a:r>
              <a:rPr lang="ru-RU" sz="1200" b="1" dirty="0"/>
              <a:t>ЭКСПЕРТНАЯ  КАРТА оценки методической разработки в области индивидуализации и </a:t>
            </a:r>
            <a:r>
              <a:rPr lang="ru-RU" sz="1200" b="1" dirty="0" err="1"/>
              <a:t>тьюторства</a:t>
            </a:r>
            <a:br>
              <a:rPr lang="ru-RU" sz="1200" b="1" dirty="0"/>
            </a:br>
            <a:r>
              <a:rPr lang="ru-RU" sz="1200" b="1" dirty="0"/>
              <a:t>Наименование методической разработки    методическая  разработка  «Учебно-методический комплект (УМК) «Проектирование индивидуальной образовательной программы» учащимися 9,10 классов».</a:t>
            </a:r>
            <a:br>
              <a:rPr lang="ru-RU" sz="1200" b="1" dirty="0"/>
            </a:br>
            <a:r>
              <a:rPr lang="ru-RU" sz="1200" b="1" dirty="0"/>
              <a:t> Заявители:  </a:t>
            </a:r>
            <a:br>
              <a:rPr lang="ru-RU" sz="1200" b="1" dirty="0"/>
            </a:br>
            <a:r>
              <a:rPr lang="ru-RU" sz="1200" b="1" dirty="0"/>
              <a:t>Дата поступления на экспертизу  </a:t>
            </a:r>
            <a:br>
              <a:rPr lang="ru-RU" sz="1200" b="1" dirty="0"/>
            </a:br>
            <a:r>
              <a:rPr lang="ru-RU" sz="1200" b="1" dirty="0"/>
              <a:t>ФИО эксперта   Никулина   Т.Г.</a:t>
            </a:r>
            <a:br>
              <a:rPr lang="ru-RU" sz="1200" b="1" dirty="0"/>
            </a:br>
            <a:endParaRPr lang="ru-RU" sz="1200" b="1" dirty="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487C9D1-AD25-E0B2-46FF-160B6558DA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615549"/>
              </p:ext>
            </p:extLst>
          </p:nvPr>
        </p:nvGraphicFramePr>
        <p:xfrm>
          <a:off x="145915" y="1147864"/>
          <a:ext cx="11751012" cy="5645269"/>
        </p:xfrm>
        <a:graphic>
          <a:graphicData uri="http://schemas.openxmlformats.org/drawingml/2006/table">
            <a:tbl>
              <a:tblPr firstRow="1" firstCol="1" bandRow="1"/>
              <a:tblGrid>
                <a:gridCol w="3028546">
                  <a:extLst>
                    <a:ext uri="{9D8B030D-6E8A-4147-A177-3AD203B41FA5}">
                      <a16:colId xmlns:a16="http://schemas.microsoft.com/office/drawing/2014/main" val="2268603456"/>
                    </a:ext>
                  </a:extLst>
                </a:gridCol>
                <a:gridCol w="7389777">
                  <a:extLst>
                    <a:ext uri="{9D8B030D-6E8A-4147-A177-3AD203B41FA5}">
                      <a16:colId xmlns:a16="http://schemas.microsoft.com/office/drawing/2014/main" val="2370046520"/>
                    </a:ext>
                  </a:extLst>
                </a:gridCol>
                <a:gridCol w="1332689">
                  <a:extLst>
                    <a:ext uri="{9D8B030D-6E8A-4147-A177-3AD203B41FA5}">
                      <a16:colId xmlns:a16="http://schemas.microsoft.com/office/drawing/2014/main" val="2840601494"/>
                    </a:ext>
                  </a:extLst>
                </a:gridCol>
              </a:tblGrid>
              <a:tr h="680717"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Критерии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Показатели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1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Баллы  </a:t>
                      </a:r>
                      <a:r>
                        <a:rPr lang="ru-RU" sz="11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Эксперт определяет степень выраженности показателя</a:t>
                      </a:r>
                      <a:endParaRPr lang="ru-RU" sz="11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52047"/>
                  </a:ext>
                </a:extLst>
              </a:tr>
              <a:tr h="423841">
                <a:tc rowSpan="5"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b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1.</a:t>
                      </a:r>
                      <a:r>
                        <a:rPr lang="ru-RU" sz="1400" b="1" kern="1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</a:t>
                      </a: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Актуальность методической разработки (масштаб)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 dirty="0">
                          <a:effectLst/>
                          <a:latin typeface="Liberation Serif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 </a:t>
                      </a: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Минимальное количество баллов - 3 балла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Максимальное количество баллов - </a:t>
                      </a: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12</a:t>
                      </a: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баллов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Определяется проблемами индивидуализации и </a:t>
                      </a:r>
                      <a:r>
                        <a:rPr lang="ru-RU" sz="14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развития тьюторства в системе российского образования  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400" b="1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105959"/>
                  </a:ext>
                </a:extLst>
              </a:tr>
              <a:tr h="5294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Определяется  проблемами  сетевого  </a:t>
                      </a:r>
                      <a:r>
                        <a:rPr lang="ru-RU" sz="1400" kern="15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тьюторского</a:t>
                      </a:r>
                      <a:r>
                        <a:rPr lang="ru-RU" sz="14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взаимодействия  образовательных организаций, организаций культуры, спорта и т.д.  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400" b="1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+3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8450859"/>
                  </a:ext>
                </a:extLst>
              </a:tr>
              <a:tr h="5294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Определяется  проблемами конкретной  организации, </a:t>
                      </a: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реализующей принцип индивидуализации и/или внедряющей технологии </a:t>
                      </a:r>
                      <a:r>
                        <a:rPr lang="ru-RU" sz="1400" kern="15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тьюторского</a:t>
                      </a: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сопровождения 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400" b="1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931570"/>
                  </a:ext>
                </a:extLst>
              </a:tr>
              <a:tr h="4238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Определяется проблемами разных групп педагогов (специалистов) и/или задачами  конкретного человека.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/+3</a:t>
                      </a:r>
                      <a:endParaRPr lang="ru-RU" sz="1400" kern="150" dirty="0">
                        <a:effectLst/>
                        <a:highlight>
                          <a:srgbClr val="00FF00"/>
                        </a:highlight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008829"/>
                  </a:ext>
                </a:extLst>
              </a:tr>
              <a:tr h="2119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Не определяется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400" b="1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0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295653"/>
                  </a:ext>
                </a:extLst>
              </a:tr>
              <a:tr h="529446">
                <a:tc rowSpan="4">
                  <a:txBody>
                    <a:bodyPr/>
                    <a:lstStyle/>
                    <a:p>
                      <a:r>
                        <a:rPr lang="ru-RU" sz="1400" b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2.</a:t>
                      </a: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Степень научной и культурной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обоснованности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методической разработки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Минимальное количество баллов -</a:t>
                      </a: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3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балла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Максимальное количество баллов - </a:t>
                      </a: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9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баллов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Методическая разработка базируется </a:t>
                      </a:r>
                      <a:r>
                        <a:rPr lang="ru-RU" sz="1400" kern="150" dirty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на</a:t>
                      </a: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культурных образцах и результатах научных исследований в области индивидуализации и </a:t>
                      </a:r>
                      <a:r>
                        <a:rPr lang="ru-RU" sz="1400" kern="150" dirty="0" err="1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тьюторского</a:t>
                      </a: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сопровождения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/+1</a:t>
                      </a:r>
                      <a:endParaRPr lang="ru-RU" sz="1400" kern="150" dirty="0">
                        <a:effectLst/>
                        <a:highlight>
                          <a:srgbClr val="00FF00"/>
                        </a:highlight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011577"/>
                  </a:ext>
                </a:extLst>
              </a:tr>
              <a:tr h="4238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Методическая разработка  базируется на содержании нормативных  и методических документов МТА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357933"/>
                  </a:ext>
                </a:extLst>
              </a:tr>
              <a:tr h="2647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Методическая разработка  базируется </a:t>
                      </a:r>
                      <a:r>
                        <a:rPr lang="ru-RU" sz="1400" kern="1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на практическом опыте заявителя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/+2</a:t>
                      </a:r>
                      <a:endParaRPr lang="ru-RU" sz="1400" kern="150" dirty="0">
                        <a:effectLst/>
                        <a:highlight>
                          <a:srgbClr val="00FF00"/>
                        </a:highlight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0556605"/>
                  </a:ext>
                </a:extLst>
              </a:tr>
              <a:tr h="2647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Научная обоснованность методической разработки отсутствует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0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754074"/>
                  </a:ext>
                </a:extLst>
              </a:tr>
              <a:tr h="423841">
                <a:tc rowSpan="4">
                  <a:txBody>
                    <a:bodyPr/>
                    <a:lstStyle/>
                    <a:p>
                      <a:r>
                        <a:rPr lang="ru-RU" sz="1400" b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3.</a:t>
                      </a: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Степень связи методической  разработки   с  индивидуализацией  образования,  </a:t>
                      </a:r>
                      <a:r>
                        <a:rPr lang="ru-RU" sz="1400" b="1" kern="150" dirty="0" err="1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тьюторской</a:t>
                      </a: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практикой, технологией 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Минимальное количество баллов -</a:t>
                      </a: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3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балла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Максимальное количество баллов - </a:t>
                      </a: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9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баллов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Является  методической  разработкой,  реализующей  принципы индивидуализации образования.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+3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746926"/>
                  </a:ext>
                </a:extLst>
              </a:tr>
              <a:tr h="2647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Методическая разработка  является </a:t>
                      </a:r>
                      <a:r>
                        <a:rPr lang="ru-RU" sz="1400" kern="1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элементом  тьюторской технологии</a:t>
                      </a: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.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+3</a:t>
                      </a: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/+1</a:t>
                      </a:r>
                      <a:endParaRPr lang="ru-RU" sz="1400" kern="150" dirty="0">
                        <a:effectLst/>
                        <a:highlight>
                          <a:srgbClr val="00FF00"/>
                        </a:highlight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2300827"/>
                  </a:ext>
                </a:extLst>
              </a:tr>
              <a:tr h="3970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Методическая разработка </a:t>
                      </a:r>
                      <a:r>
                        <a:rPr lang="ru-RU" sz="1400" kern="1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описывает тьюторскую практику и процесс ее реализации.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+ 3</a:t>
                      </a: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/+2</a:t>
                      </a:r>
                      <a:endParaRPr lang="ru-RU" sz="1400" kern="150" dirty="0">
                        <a:effectLst/>
                        <a:highlight>
                          <a:srgbClr val="00FF00"/>
                        </a:highlight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659848"/>
                  </a:ext>
                </a:extLst>
              </a:tr>
              <a:tr h="2647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Не поддерживает цели индивидуализации образования.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4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0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37707" marR="39538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6944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359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AE72056-9BEE-084C-050B-7DDC48E95F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409122"/>
              </p:ext>
            </p:extLst>
          </p:nvPr>
        </p:nvGraphicFramePr>
        <p:xfrm>
          <a:off x="175098" y="97279"/>
          <a:ext cx="11391087" cy="4973336"/>
        </p:xfrm>
        <a:graphic>
          <a:graphicData uri="http://schemas.openxmlformats.org/drawingml/2006/table">
            <a:tbl>
              <a:tblPr firstRow="1" firstCol="1" bandRow="1"/>
              <a:tblGrid>
                <a:gridCol w="2393004">
                  <a:extLst>
                    <a:ext uri="{9D8B030D-6E8A-4147-A177-3AD203B41FA5}">
                      <a16:colId xmlns:a16="http://schemas.microsoft.com/office/drawing/2014/main" val="540186423"/>
                    </a:ext>
                  </a:extLst>
                </a:gridCol>
                <a:gridCol w="7723762">
                  <a:extLst>
                    <a:ext uri="{9D8B030D-6E8A-4147-A177-3AD203B41FA5}">
                      <a16:colId xmlns:a16="http://schemas.microsoft.com/office/drawing/2014/main" val="601524002"/>
                    </a:ext>
                  </a:extLst>
                </a:gridCol>
                <a:gridCol w="1274321">
                  <a:extLst>
                    <a:ext uri="{9D8B030D-6E8A-4147-A177-3AD203B41FA5}">
                      <a16:colId xmlns:a16="http://schemas.microsoft.com/office/drawing/2014/main" val="1756225097"/>
                    </a:ext>
                  </a:extLst>
                </a:gridCol>
              </a:tblGrid>
              <a:tr h="658359">
                <a:tc rowSpan="4"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200" b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4.</a:t>
                      </a:r>
                      <a:r>
                        <a:rPr lang="ru-RU" sz="12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Степень отчуждаемости методической  разработки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Минимальное количество баллов -</a:t>
                      </a: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3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балла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Максимальное количество баллов - </a:t>
                      </a: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9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баллов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Методическая разработка  представляет собой </a:t>
                      </a:r>
                      <a:r>
                        <a:rPr lang="ru-RU" sz="14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универсальный</a:t>
                      </a:r>
                      <a:r>
                        <a:rPr lang="ru-RU" sz="1400" kern="15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</a:t>
                      </a: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способ решения  задачи индивидуализации образования, </a:t>
                      </a:r>
                      <a:r>
                        <a:rPr lang="ru-RU" sz="1400" kern="1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содержит  полный пакет сопровождающего материала </a:t>
                      </a:r>
                      <a:r>
                        <a:rPr lang="ru-RU" sz="1400" kern="1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и не требует дополнительной  деятельности по распространению.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200" b="1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endParaRPr lang="ru-RU" sz="12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6995235"/>
                  </a:ext>
                </a:extLst>
              </a:tr>
              <a:tr h="6260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Распространение методической разработки опирается на  опыт  реализации </a:t>
                      </a:r>
                      <a:r>
                        <a:rPr lang="ru-RU" sz="1400" kern="150" dirty="0" err="1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тьюторской</a:t>
                      </a: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технологии и </a:t>
                      </a: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может использоваться только как её часть, опираясь </a:t>
                      </a: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на инфраструктуру, созданную в  организации для реализации </a:t>
                      </a:r>
                      <a:r>
                        <a:rPr lang="ru-RU" sz="1400" kern="150" dirty="0" err="1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тьюторской</a:t>
                      </a: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технологии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2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r>
                        <a:rPr lang="ru-RU" sz="1200" b="1" kern="150" dirty="0">
                          <a:solidFill>
                            <a:srgbClr val="333333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/+2</a:t>
                      </a:r>
                      <a:endParaRPr lang="ru-RU" sz="1200" kern="150" dirty="0">
                        <a:effectLst/>
                        <a:highlight>
                          <a:srgbClr val="00FF00"/>
                        </a:highlight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467055"/>
                  </a:ext>
                </a:extLst>
              </a:tr>
              <a:tr h="455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Реализация методической  разработки зависит от уникальных особенностей  </a:t>
                      </a:r>
                      <a:r>
                        <a:rPr lang="ru-RU" sz="1400" kern="150" dirty="0" err="1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тьюторской</a:t>
                      </a:r>
                      <a:r>
                        <a:rPr lang="ru-RU" sz="1400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практики  </a:t>
                      </a: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и возможна только при  соблюдении определенных условий.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2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+2</a:t>
                      </a:r>
                      <a:r>
                        <a:rPr lang="ru-RU" sz="12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/</a:t>
                      </a:r>
                      <a:r>
                        <a:rPr lang="ru-RU" sz="1200" b="1" kern="150" dirty="0">
                          <a:solidFill>
                            <a:srgbClr val="333333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+2</a:t>
                      </a:r>
                      <a:endParaRPr lang="ru-RU" sz="1200" kern="150" dirty="0">
                        <a:effectLst/>
                        <a:highlight>
                          <a:srgbClr val="00FF00"/>
                        </a:highlight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878409"/>
                  </a:ext>
                </a:extLst>
              </a:tr>
              <a:tr h="4173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Использование  методической разработки   контекстуально возможно только в  организации  заявителя и не имеет оснований для распространения.  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200" b="1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0</a:t>
                      </a:r>
                      <a:endParaRPr lang="ru-RU" sz="12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4558437"/>
                  </a:ext>
                </a:extLst>
              </a:tr>
              <a:tr h="417372">
                <a:tc rowSpan="5"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5.Результативность использования методической разработки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Минимальное количество баллов -</a:t>
                      </a: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3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балла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Максимальное количество баллов - </a:t>
                      </a: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12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 баллов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Реализация методической  разработки  приводит  </a:t>
                      </a:r>
                      <a:r>
                        <a:rPr lang="ru-RU" sz="1400" kern="1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в перспективе  к системным изменениям организации.  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200" b="1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+2</a:t>
                      </a:r>
                      <a:endParaRPr lang="ru-RU" sz="12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067484"/>
                  </a:ext>
                </a:extLst>
              </a:tr>
              <a:tr h="4173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Реализация методической  разработки  приводит  </a:t>
                      </a:r>
                      <a:r>
                        <a:rPr lang="ru-RU" sz="1400" kern="1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в перспективе к модульным   изменениям  в образовательной среде.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200" b="1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endParaRPr lang="ru-RU" sz="12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514275"/>
                  </a:ext>
                </a:extLst>
              </a:tr>
              <a:tr h="4173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Реализация методической  разработки  приводит  </a:t>
                      </a:r>
                      <a:r>
                        <a:rPr lang="ru-RU" sz="1400" kern="1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в перспективе к локальным изменениям в  образовательной среде.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200" b="1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endParaRPr lang="ru-RU" sz="12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781623"/>
                  </a:ext>
                </a:extLst>
              </a:tr>
              <a:tr h="4173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Реализация  методической  разработки </a:t>
                      </a:r>
                      <a:r>
                        <a:rPr lang="ru-RU" sz="1400" kern="15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обеспечивает  повышение качества индивидуализированного образования.  </a:t>
                      </a:r>
                      <a:endParaRPr lang="ru-RU" sz="14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en-US" sz="12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+3</a:t>
                      </a:r>
                      <a:r>
                        <a:rPr lang="ru-RU" sz="1200" b="1" kern="15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/ </a:t>
                      </a:r>
                      <a:r>
                        <a:rPr lang="ru-RU" sz="1200" b="1" kern="150" dirty="0">
                          <a:solidFill>
                            <a:srgbClr val="333333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+1</a:t>
                      </a:r>
                      <a:endParaRPr lang="ru-RU" sz="1200" kern="150" dirty="0">
                        <a:effectLst/>
                        <a:highlight>
                          <a:srgbClr val="00FF00"/>
                        </a:highlight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579004"/>
                  </a:ext>
                </a:extLst>
              </a:tr>
              <a:tr h="2275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Результативность реализации  методической  разработки  не подтверждена</a:t>
                      </a:r>
                      <a:endParaRPr lang="ru-RU" sz="14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200" b="1" kern="15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ucida Sans" panose="020B0602030504020204" pitchFamily="34" charset="0"/>
                        </a:rPr>
                        <a:t>0</a:t>
                      </a:r>
                      <a:endParaRPr lang="ru-RU" sz="1200" kern="15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138759"/>
                  </a:ext>
                </a:extLst>
              </a:tr>
              <a:tr h="83983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Общее минимальное количество баллов -  </a:t>
                      </a: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15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 баллов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Общее максимальное количество баллов - </a:t>
                      </a:r>
                      <a:r>
                        <a:rPr lang="ru-RU" sz="12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51</a:t>
                      </a:r>
                      <a:r>
                        <a:rPr lang="ru-RU" sz="12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 балл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9231" marR="0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750"/>
                        </a:spcAft>
                      </a:pPr>
                      <a:r>
                        <a:rPr lang="ru-RU" sz="800" kern="150">
                          <a:effectLst/>
                          <a:latin typeface="Liberation Serif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 </a:t>
                      </a: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200" b="1" kern="150" dirty="0">
                          <a:effectLst/>
                          <a:latin typeface="Liberation Serif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49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43218" marR="453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3914922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143C558-5832-5A23-9926-1D3B97150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112331"/>
              </p:ext>
            </p:extLst>
          </p:nvPr>
        </p:nvGraphicFramePr>
        <p:xfrm>
          <a:off x="768485" y="5542572"/>
          <a:ext cx="10622604" cy="1218149"/>
        </p:xfrm>
        <a:graphic>
          <a:graphicData uri="http://schemas.openxmlformats.org/drawingml/2006/table">
            <a:tbl>
              <a:tblPr firstRow="1" firstCol="1" bandRow="1"/>
              <a:tblGrid>
                <a:gridCol w="10622604">
                  <a:extLst>
                    <a:ext uri="{9D8B030D-6E8A-4147-A177-3AD203B41FA5}">
                      <a16:colId xmlns:a16="http://schemas.microsoft.com/office/drawing/2014/main" val="3550028501"/>
                    </a:ext>
                  </a:extLst>
                </a:gridCol>
              </a:tblGrid>
              <a:tr h="121814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750"/>
                        </a:spcAft>
                      </a:pPr>
                      <a:r>
                        <a:rPr lang="ru-RU" sz="1200" i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- на утверждение (</a:t>
                      </a:r>
                      <a:r>
                        <a:rPr lang="ru-RU" sz="1200" i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от 35 баллов и более)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750"/>
                        </a:spcAft>
                      </a:pPr>
                      <a:r>
                        <a:rPr lang="ru-RU" sz="1200" i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- на устранение замечаний </a:t>
                      </a:r>
                      <a:r>
                        <a:rPr lang="ru-RU" sz="1200" i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(от 20 до 35 баллов)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750"/>
                        </a:spcAft>
                      </a:pPr>
                      <a:r>
                        <a:rPr lang="ru-RU" sz="1200" i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- на существенную доработку </a:t>
                      </a:r>
                      <a:r>
                        <a:rPr lang="ru-RU" sz="1200" i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(менее 15 баллов)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750"/>
                        </a:spcAft>
                      </a:pPr>
                      <a:r>
                        <a:rPr lang="ru-RU" sz="120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Дата  24.05.17                                                                                                                                                                      Подпись                                       </a:t>
                      </a:r>
                      <a:r>
                        <a:rPr lang="ru-RU" sz="1200" kern="15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Lucida Sans" panose="020B0602030504020204" pitchFamily="34" charset="0"/>
                        </a:rPr>
                        <a:t>Т.Г.Никулина</a:t>
                      </a:r>
                      <a:endParaRPr lang="ru-RU" sz="1200" kern="150" dirty="0">
                        <a:effectLst/>
                        <a:latin typeface="Liberation Serif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74295" marR="76200" marT="17780" marB="1778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653496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09EBD6FC-447F-1563-3F2C-D656BA6946C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79379" y="5007744"/>
            <a:ext cx="111868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beration Serif" charset="0"/>
                <a:ea typeface="SimSun" panose="02010600030101010101" pitchFamily="2" charset="-122"/>
                <a:cs typeface="Lucida Sans" panose="020B0602030504020204" pitchFamily="34" charset="0"/>
              </a:rPr>
              <a:t>Заключение эксперта (анализ, рекомендации)</a:t>
            </a:r>
            <a:endParaRPr kumimoji="0" lang="ru-RU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iberation Serif" charset="0"/>
                <a:ea typeface="Times New Roman" panose="02020603050405020304" pitchFamily="18" charset="0"/>
                <a:cs typeface="Lucida Sans" panose="020B0602030504020204" pitchFamily="34" charset="0"/>
              </a:rPr>
              <a:t>Заключение эксперта   </a:t>
            </a:r>
            <a:r>
              <a:rPr kumimoji="0" lang="ru-RU" altLang="zh-CN" sz="1400" b="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iberation Serif" charset="0"/>
                <a:ea typeface="Times New Roman" panose="02020603050405020304" pitchFamily="18" charset="0"/>
                <a:cs typeface="Lucida Sans" panose="020B0602030504020204" pitchFamily="34" charset="0"/>
              </a:rPr>
              <a:t>рекомендую направить методическую разработку на утверждение</a:t>
            </a:r>
            <a:endParaRPr kumimoji="0" lang="ru-RU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5626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</TotalTime>
  <Words>2507</Words>
  <Application>Microsoft Office PowerPoint</Application>
  <PresentationFormat>Широкоэкранный</PresentationFormat>
  <Paragraphs>198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Liberation Serif</vt:lpstr>
      <vt:lpstr>Montserrat</vt:lpstr>
      <vt:lpstr>Source Sans Pro</vt:lpstr>
      <vt:lpstr>Times New Roman</vt:lpstr>
      <vt:lpstr>Wingdings</vt:lpstr>
      <vt:lpstr>Тема Office</vt:lpstr>
      <vt:lpstr>Изображение</vt:lpstr>
      <vt:lpstr> Межрегиональная Тьюторская ассоциация ИМЦ Московского района Санкт-Петербурга    Экспертиза методической разработки: требования, процедура и критерии</vt:lpstr>
      <vt:lpstr>Методические принципы экспертизы обоснованы в теоретико-прикладных аспектах исследований в работах Л.С. Выготского, Д.Б. Эльконина, А.А. Леонтьева,В.В. Рубцова, А.А. Марголиса, Е.И. Исаева, В.К. Зарецкого и др. К базовым принципам относят:  деятельностный принцип формирования компетенций обучающихся; принцип взаимодействия и коммуникации в совместной деятельности;  принцип рефлексивного подхода в обучении;  принцип нормативности развития; принцип единства задач развития, обучения и воспитания;  принцип привлечения к решению образовательных задач психологически значимых субъектов образовательных отношений и др</vt:lpstr>
      <vt:lpstr>Об эксперте гуманитарной экспертизы</vt:lpstr>
      <vt:lpstr>Экспертиза МТА - общая информация Общественно-профессиональная экспертиза МТА (далее экспертиза) – это процедура гуманитарной развивающей экспертизы, совместного анализа, оценки и прогнозирования развития практики индивидуализации и тьюторства в социальной сфере (образование, спорт, культура, здоровье, «методическая разработка» – это методическое описание, раскрывающее методы, формы, средства, элементы тьюторской технологии или практики индивидуализации и тьюторства; </vt:lpstr>
      <vt:lpstr>Обзор от ИИ описаний МР на сайте МТА: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Экспертное заключение о результативности методической разработки учителя «Модель педагогического сопровождения проектно-исследовательской деятельности школьников 8-10 классов в условиях цифровой образовательной среды» Автор: Фонсека А.А., учитель учебного курса «Индивидуальный проект», истории и обществознания, ГБОУ лицей № 64 Приморского района Санкт-Петербурга   https://spbu.ru/sites/default/files/2023-06/zakl_fonseka_ilyushin.pdf  </vt:lpstr>
      <vt:lpstr>Презентация PowerPoint</vt:lpstr>
      <vt:lpstr>Презентация PowerPoint</vt:lpstr>
      <vt:lpstr>Презентация PowerPoint</vt:lpstr>
      <vt:lpstr>                                                      Выделяются четыре уровня методических разработок. Видовая классификация определяется характером содержания и уровнем новаторства:  </vt:lpstr>
      <vt:lpstr>ЭКСПЕРТНАЯ  КАРТА оценки методической разработки в области индивидуализации и тьюторства Наименование методической разработки    методическая  разработка  «Учебно-методический комплект (УМК) «Проектирование индивидуальной образовательной программы» учащимися 9,10 классов».  Заявители:   Дата поступления на экспертизу   ФИО эксперта   Никулина   Т.Г.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Лидия Новожилова</dc:creator>
  <cp:lastModifiedBy>Людмила Олефир</cp:lastModifiedBy>
  <cp:revision>59</cp:revision>
  <dcterms:created xsi:type="dcterms:W3CDTF">2024-04-18T08:44:49Z</dcterms:created>
  <dcterms:modified xsi:type="dcterms:W3CDTF">2025-09-12T10:56:49Z</dcterms:modified>
</cp:coreProperties>
</file>