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2" r:id="rId7"/>
    <p:sldId id="261" r:id="rId8"/>
    <p:sldId id="263" r:id="rId9"/>
    <p:sldId id="266" r:id="rId10"/>
    <p:sldId id="264" r:id="rId11"/>
    <p:sldId id="265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1" d="100"/>
          <a:sy n="111" d="100"/>
        </p:scale>
        <p:origin x="-432" y="-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2160-F9D4-4B6E-82FD-100476FDA542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37614-C0CB-4E12-B868-DEB01939B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167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2160-F9D4-4B6E-82FD-100476FDA542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37614-C0CB-4E12-B868-DEB01939B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913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2160-F9D4-4B6E-82FD-100476FDA542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37614-C0CB-4E12-B868-DEB01939B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066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2160-F9D4-4B6E-82FD-100476FDA542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37614-C0CB-4E12-B868-DEB01939B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64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2160-F9D4-4B6E-82FD-100476FDA542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37614-C0CB-4E12-B868-DEB01939B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934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2160-F9D4-4B6E-82FD-100476FDA542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37614-C0CB-4E12-B868-DEB01939B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475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2160-F9D4-4B6E-82FD-100476FDA542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37614-C0CB-4E12-B868-DEB01939B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324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2160-F9D4-4B6E-82FD-100476FDA542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37614-C0CB-4E12-B868-DEB01939B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315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2160-F9D4-4B6E-82FD-100476FDA542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37614-C0CB-4E12-B868-DEB01939B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540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2160-F9D4-4B6E-82FD-100476FDA542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37614-C0CB-4E12-B868-DEB01939B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155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2160-F9D4-4B6E-82FD-100476FDA542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37614-C0CB-4E12-B868-DEB01939B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83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42160-F9D4-4B6E-82FD-100476FDA542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37614-C0CB-4E12-B868-DEB01939B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49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mta-org@mail.ru" TargetMode="External"/><Relationship Id="rId2" Type="http://schemas.openxmlformats.org/officeDocument/2006/relationships/hyperlink" Target="mailto:expertiza@mail.ru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mailto:mta-org@mail.ru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mailto:mta-org@mail.ru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400" y="13890"/>
            <a:ext cx="3845600" cy="22169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Положение о статусе эксперта МТА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версия – 4.2-190718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Изменения от 23.09.25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350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положения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1. Данное положение определяет процедуры присвоения, подтверждения и </a:t>
            </a:r>
          </a:p>
          <a:p>
            <a:pPr marL="0" indent="0">
              <a:buNone/>
            </a:pPr>
            <a:r>
              <a:rPr lang="ru-RU" dirty="0" smtClean="0"/>
              <a:t>снятия статуса эксперта МТА. </a:t>
            </a:r>
          </a:p>
          <a:p>
            <a:pPr marL="0" indent="0">
              <a:buNone/>
            </a:pPr>
            <a:r>
              <a:rPr lang="ru-RU" dirty="0" smtClean="0"/>
              <a:t>2. Статус эксперта МТА присваивается члену МТА для реализации задач: </a:t>
            </a:r>
          </a:p>
          <a:p>
            <a:pPr marL="0" indent="0">
              <a:buNone/>
            </a:pPr>
            <a:r>
              <a:rPr lang="ru-RU" dirty="0" smtClean="0"/>
              <a:t>a. идентификации объектов экспертизы на соответствие концептуальным </a:t>
            </a:r>
          </a:p>
          <a:p>
            <a:pPr marL="0" indent="0">
              <a:buNone/>
            </a:pPr>
            <a:r>
              <a:rPr lang="ru-RU" dirty="0" smtClean="0"/>
              <a:t>положениям и разработкам МТА; </a:t>
            </a:r>
          </a:p>
          <a:p>
            <a:pPr marL="0" indent="0">
              <a:buNone/>
            </a:pPr>
            <a:r>
              <a:rPr lang="ru-RU" dirty="0" smtClean="0"/>
              <a:t>b. обеспечения экспертно-консультационного сопровождения развития и </a:t>
            </a:r>
          </a:p>
          <a:p>
            <a:pPr marL="0" indent="0">
              <a:buNone/>
            </a:pPr>
            <a:r>
              <a:rPr lang="ru-RU" dirty="0" smtClean="0"/>
              <a:t>распространения практик индивидуализации и </a:t>
            </a:r>
            <a:r>
              <a:rPr lang="ru-RU" dirty="0" err="1" smtClean="0"/>
              <a:t>тьюторства</a:t>
            </a:r>
            <a:r>
              <a:rPr lang="ru-RU" dirty="0" smtClean="0"/>
              <a:t>; </a:t>
            </a:r>
          </a:p>
          <a:p>
            <a:pPr marL="0" indent="0">
              <a:buNone/>
            </a:pPr>
            <a:r>
              <a:rPr lang="ru-RU" dirty="0" smtClean="0"/>
              <a:t>c. методическая помощь членам МТА в совершенствовании и развитии </a:t>
            </a:r>
          </a:p>
          <a:p>
            <a:pPr marL="0" indent="0">
              <a:buNone/>
            </a:pPr>
            <a:r>
              <a:rPr lang="ru-RU" dirty="0" smtClean="0"/>
              <a:t>компетенций </a:t>
            </a:r>
            <a:r>
              <a:rPr lang="ru-RU" dirty="0" err="1" smtClean="0"/>
              <a:t>тьюторской</a:t>
            </a:r>
            <a:r>
              <a:rPr lang="ru-RU" dirty="0" smtClean="0"/>
              <a:t> деятельности. </a:t>
            </a:r>
          </a:p>
          <a:p>
            <a:pPr marL="0" indent="0">
              <a:buNone/>
            </a:pPr>
            <a:r>
              <a:rPr lang="ru-RU" dirty="0" smtClean="0"/>
              <a:t>3. Статус эксперта МТА имеет два уровня по масштабу экспертной </a:t>
            </a:r>
          </a:p>
          <a:p>
            <a:pPr marL="0" indent="0">
              <a:buNone/>
            </a:pPr>
            <a:r>
              <a:rPr lang="ru-RU" dirty="0" smtClean="0"/>
              <a:t>деятельности: федеральный и региональный.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390" y="0"/>
            <a:ext cx="2030680" cy="149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16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положения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Было в п 3.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Также в отличие от федеральных экспертов объекты экспертизы региональных экспертов ограничены двумя видами</a:t>
            </a:r>
            <a:r>
              <a:rPr lang="ru-RU" dirty="0" smtClean="0"/>
              <a:t>: деятельность </a:t>
            </a:r>
            <a:r>
              <a:rPr lang="ru-RU" dirty="0" err="1" smtClean="0"/>
              <a:t>тьютора</a:t>
            </a:r>
            <a:r>
              <a:rPr lang="ru-RU" dirty="0" smtClean="0"/>
              <a:t> и практика индивидуализации и </a:t>
            </a:r>
            <a:r>
              <a:rPr lang="ru-RU" dirty="0" err="1" smtClean="0"/>
              <a:t>тьюторства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Предлагаем в п.3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О</a:t>
            </a:r>
            <a:r>
              <a:rPr lang="ru-RU" dirty="0" smtClean="0">
                <a:solidFill>
                  <a:srgbClr val="FF0000"/>
                </a:solidFill>
              </a:rPr>
              <a:t>бъекты экспертизы региональных экспертов: </a:t>
            </a:r>
            <a:r>
              <a:rPr lang="ru-RU" dirty="0" smtClean="0"/>
              <a:t>деятельность </a:t>
            </a:r>
            <a:r>
              <a:rPr lang="ru-RU" dirty="0" err="1" smtClean="0"/>
              <a:t>тьютора</a:t>
            </a:r>
            <a:r>
              <a:rPr lang="ru-RU" dirty="0" smtClean="0"/>
              <a:t> в РО</a:t>
            </a:r>
            <a:r>
              <a:rPr lang="ru-RU" dirty="0" smtClean="0">
                <a:solidFill>
                  <a:srgbClr val="FF0000"/>
                </a:solidFill>
              </a:rPr>
              <a:t>;  практики индивидуализации, </a:t>
            </a:r>
            <a:r>
              <a:rPr lang="ru-RU" dirty="0" smtClean="0"/>
              <a:t>практики индивидуализации и   </a:t>
            </a:r>
            <a:r>
              <a:rPr lang="ru-RU" dirty="0" err="1" smtClean="0"/>
              <a:t>тьюторства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941" y="3310"/>
            <a:ext cx="1823059" cy="127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13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положения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Было в п. 4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Статус эксперта МТА </a:t>
            </a:r>
            <a:r>
              <a:rPr lang="ru-RU" dirty="0" smtClean="0">
                <a:solidFill>
                  <a:srgbClr val="FF0000"/>
                </a:solidFill>
              </a:rPr>
              <a:t>присваивается и подтверждается решением Правления МТА </a:t>
            </a:r>
            <a:r>
              <a:rPr lang="ru-RU" dirty="0" smtClean="0"/>
              <a:t>в соответствии с процедурами данного Положения.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Предлагаем в п. 4.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Статус эксперта МТА </a:t>
            </a:r>
            <a:r>
              <a:rPr lang="ru-RU" dirty="0" smtClean="0">
                <a:solidFill>
                  <a:srgbClr val="FF0000"/>
                </a:solidFill>
              </a:rPr>
              <a:t>присваивается и подтверждается решением Правления или Конференции МТА </a:t>
            </a:r>
            <a:r>
              <a:rPr lang="ru-RU" dirty="0" smtClean="0"/>
              <a:t>в соответствии с процедурами данного Положения.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151" y="-28698"/>
            <a:ext cx="2330303" cy="171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27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положения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Было в п.6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Предложения по изменению статусов эксперта МТА, процедур присвоения, подтверждения или снятия этих статусов может внести любой член МТА, подавая их </a:t>
            </a:r>
            <a:r>
              <a:rPr lang="ru-RU" dirty="0" smtClean="0">
                <a:solidFill>
                  <a:srgbClr val="FF0000"/>
                </a:solidFill>
              </a:rPr>
              <a:t>руководителю подготовки экспертов </a:t>
            </a:r>
            <a:r>
              <a:rPr lang="ru-RU" dirty="0" smtClean="0"/>
              <a:t>МТА на адрес </a:t>
            </a:r>
            <a:r>
              <a:rPr lang="ru-RU" dirty="0" err="1" smtClean="0"/>
              <a:t>mtа</a:t>
            </a:r>
            <a:r>
              <a:rPr lang="ru-RU" dirty="0" smtClean="0"/>
              <a:t> </a:t>
            </a:r>
            <a:r>
              <a:rPr lang="ru-RU" dirty="0" smtClean="0">
                <a:hlinkClick r:id="rId2"/>
              </a:rPr>
              <a:t>expertiza@mail.ru</a:t>
            </a:r>
            <a:r>
              <a:rPr lang="ru-RU" dirty="0" smtClean="0"/>
              <a:t>.  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Руководитель подготовки экспертов </a:t>
            </a:r>
            <a:r>
              <a:rPr lang="ru-RU" dirty="0" smtClean="0"/>
              <a:t>в недельный срок сообщает заявителю, когда будут рассмотрены его предложения.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Предлагаем в п.6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Предложения по изменению статусов эксперта МТА, процедур присвоения, подтверждения или снятия этих статусов может внести любой член МТА, подавая их </a:t>
            </a:r>
            <a:r>
              <a:rPr lang="ru-RU" dirty="0" smtClean="0">
                <a:solidFill>
                  <a:srgbClr val="FF0000"/>
                </a:solidFill>
              </a:rPr>
              <a:t>координатору экспертной деятельности МТА </a:t>
            </a:r>
            <a:r>
              <a:rPr lang="ru-RU" dirty="0" smtClean="0"/>
              <a:t>на адрес</a:t>
            </a:r>
          </a:p>
          <a:p>
            <a:pPr marL="0" indent="0">
              <a:buNone/>
            </a:pPr>
            <a:r>
              <a:rPr lang="en-US" b="0" i="0" u="sng" dirty="0" smtClean="0">
                <a:solidFill>
                  <a:srgbClr val="ED145B"/>
                </a:solidFill>
                <a:effectLst/>
                <a:latin typeface="Source Sans Pro"/>
                <a:hlinkClick r:id="rId3"/>
              </a:rPr>
              <a:t>mta-org@mail.ru</a:t>
            </a:r>
            <a:endParaRPr lang="ru-RU" b="0" i="0" u="sng" dirty="0" smtClean="0">
              <a:solidFill>
                <a:srgbClr val="ED145B"/>
              </a:solidFill>
              <a:effectLst/>
              <a:latin typeface="Source Sans Pro"/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Координатор экспертной деятельности МТА</a:t>
            </a:r>
            <a:r>
              <a:rPr lang="ru-RU" dirty="0" smtClean="0"/>
              <a:t> в недельный срок сообщает заявителю, когда будут рассмотрены его предложения.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548" y="0"/>
            <a:ext cx="2399279" cy="177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5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положения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Было в п.7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5163" y="2505075"/>
            <a:ext cx="5157787" cy="368458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Руководитель подготовки экспертов</a:t>
            </a:r>
            <a:r>
              <a:rPr lang="ru-RU" dirty="0" smtClean="0"/>
              <a:t> подает полученные предложения п.6. по изменению статусов или соответствующих процедур на очередное заседание Правления МТА, а после его проведения дает ответ по электронной почте заявителю предложений в течение одной календарной недели после данного заседания.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Предлагаем в п.7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>
                <a:solidFill>
                  <a:srgbClr val="FF0000"/>
                </a:solidFill>
              </a:rPr>
              <a:t>Координатор экспертной деятельности МТА </a:t>
            </a:r>
            <a:r>
              <a:rPr lang="ru-RU" sz="2600" dirty="0">
                <a:solidFill>
                  <a:prstClr val="black"/>
                </a:solidFill>
              </a:rPr>
              <a:t>подает полученные предложения п.6. по изменению статусов или соответствующих процедур на очередное заседание Правления МТА, а после его проведения дает ответ по электронной почте заявителю предложений в течение одной календарной недели после данного заседания.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458" y="45506"/>
            <a:ext cx="2229734" cy="164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1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Процедура присвоения статуса регионального эксперта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Было в п.8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Для получения статуса регионального эксперта член МТА подает Заявление (см. Приложении 1) не позднее, чем за 3 дня до очередного Правления МТА </a:t>
            </a:r>
            <a:r>
              <a:rPr lang="ru-RU" dirty="0" smtClean="0">
                <a:solidFill>
                  <a:srgbClr val="FF0000"/>
                </a:solidFill>
              </a:rPr>
              <a:t>руководителю подготовки экспертов </a:t>
            </a:r>
            <a:r>
              <a:rPr lang="ru-RU" dirty="0" smtClean="0"/>
              <a:t>МТА на адрес </a:t>
            </a:r>
            <a:r>
              <a:rPr lang="ru-RU" dirty="0" smtClean="0">
                <a:solidFill>
                  <a:srgbClr val="FF0000"/>
                </a:solidFill>
              </a:rPr>
              <a:t>mta-expertiza@mail.ru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Предлагаем в п.8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Для получения статуса регионального эксперта член МТА подает Заявление (см. Приложении 1) не позднее, чем за 3 дня до очередного Правления МТА </a:t>
            </a:r>
            <a:r>
              <a:rPr lang="ru-RU" dirty="0" smtClean="0">
                <a:solidFill>
                  <a:srgbClr val="FF0000"/>
                </a:solidFill>
              </a:rPr>
              <a:t>координатору подготовки экспертов МТА </a:t>
            </a:r>
            <a:r>
              <a:rPr lang="ru-RU" dirty="0" smtClean="0"/>
              <a:t>на адрес </a:t>
            </a:r>
            <a:r>
              <a:rPr lang="en-US" dirty="0" smtClean="0">
                <a:hlinkClick r:id="rId2"/>
              </a:rPr>
              <a:t>mta-org@mail.ru</a:t>
            </a:r>
            <a:r>
              <a:rPr lang="ru-RU" dirty="0" smtClean="0"/>
              <a:t> 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285" y="0"/>
            <a:ext cx="1912167" cy="141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0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Процедура присвоения статуса регионального эксперта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Было в п.9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419260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На статус регионального эксперта предъявляются следующие требования: </a:t>
            </a:r>
          </a:p>
          <a:p>
            <a:pPr marL="514350" indent="-514350">
              <a:buAutoNum type="alphaLcPeriod"/>
            </a:pPr>
            <a:r>
              <a:rPr lang="ru-RU" dirty="0" smtClean="0"/>
              <a:t>Имеет сертифицированную в МТА практику. </a:t>
            </a:r>
          </a:p>
          <a:p>
            <a:pPr marL="514350" indent="-514350">
              <a:buAutoNum type="alphaLcPeriod"/>
            </a:pPr>
            <a:r>
              <a:rPr lang="ru-RU" dirty="0" smtClean="0">
                <a:solidFill>
                  <a:srgbClr val="FF0000"/>
                </a:solidFill>
              </a:rPr>
              <a:t>Имеет повышение квалификации по направлению индивидуализации и </a:t>
            </a:r>
            <a:r>
              <a:rPr lang="ru-RU" dirty="0" err="1" smtClean="0">
                <a:solidFill>
                  <a:srgbClr val="FF0000"/>
                </a:solidFill>
              </a:rPr>
              <a:t>тьюторства</a:t>
            </a:r>
            <a:r>
              <a:rPr lang="ru-RU" dirty="0" smtClean="0">
                <a:solidFill>
                  <a:srgbClr val="FF0000"/>
                </a:solidFill>
              </a:rPr>
              <a:t> в РО МТА. </a:t>
            </a:r>
          </a:p>
          <a:p>
            <a:pPr marL="514350" indent="-514350">
              <a:buAutoNum type="alphaLcPeriod"/>
            </a:pPr>
            <a:r>
              <a:rPr lang="ru-RU" dirty="0" smtClean="0"/>
              <a:t>Прошел программу подготовки экспертов МТА.</a:t>
            </a:r>
          </a:p>
          <a:p>
            <a:pPr marL="514350" indent="-514350">
              <a:buAutoNum type="alphaLcPeriod"/>
            </a:pPr>
            <a:r>
              <a:rPr lang="ru-RU" dirty="0" smtClean="0"/>
              <a:t> Имеет самостоятельно составленное экспертное заключение, которое признано качественным по оценке </a:t>
            </a:r>
            <a:r>
              <a:rPr lang="ru-RU" dirty="0" smtClean="0">
                <a:solidFill>
                  <a:srgbClr val="FF0000"/>
                </a:solidFill>
              </a:rPr>
              <a:t>руководителем подготовки экспертов МТА и федерального эксперта, который проводил стажировку</a:t>
            </a:r>
            <a:r>
              <a:rPr lang="ru-RU" dirty="0" smtClean="0"/>
              <a:t>. </a:t>
            </a:r>
          </a:p>
          <a:p>
            <a:pPr marL="514350" indent="-514350">
              <a:buAutoNum type="alphaLcPeriod"/>
            </a:pPr>
            <a:r>
              <a:rPr lang="ru-RU" dirty="0" smtClean="0"/>
              <a:t>Имеет рекомендации на региональный статус от руководителя РО.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Предлагаем в п.9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4192608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sz="1900" dirty="0">
                <a:solidFill>
                  <a:prstClr val="black"/>
                </a:solidFill>
              </a:rPr>
              <a:t>На статус регионального эксперта предъявляются следующие требования: </a:t>
            </a:r>
          </a:p>
          <a:p>
            <a:pPr marL="514350" lvl="0" indent="-514350">
              <a:buFont typeface="Arial" panose="020B0604020202020204" pitchFamily="34" charset="0"/>
              <a:buAutoNum type="alphaLcPeriod"/>
            </a:pPr>
            <a:r>
              <a:rPr lang="ru-RU" sz="1900" dirty="0">
                <a:solidFill>
                  <a:prstClr val="black"/>
                </a:solidFill>
              </a:rPr>
              <a:t>Имеет сертифицированную в МТА практику. </a:t>
            </a:r>
          </a:p>
          <a:p>
            <a:pPr marL="514350" lvl="0" indent="-514350">
              <a:buFont typeface="Arial" panose="020B0604020202020204" pitchFamily="34" charset="0"/>
              <a:buAutoNum type="alphaLcPeriod"/>
            </a:pPr>
            <a:r>
              <a:rPr lang="ru-RU" sz="1900" dirty="0">
                <a:solidFill>
                  <a:srgbClr val="FF0000"/>
                </a:solidFill>
              </a:rPr>
              <a:t>Имеет </a:t>
            </a:r>
            <a:r>
              <a:rPr lang="ru-RU" sz="1900" dirty="0" smtClean="0">
                <a:solidFill>
                  <a:srgbClr val="FF0000"/>
                </a:solidFill>
              </a:rPr>
              <a:t>обучение по направлению индивидуализации и </a:t>
            </a:r>
            <a:r>
              <a:rPr lang="ru-RU" sz="1900" dirty="0" err="1" smtClean="0">
                <a:solidFill>
                  <a:srgbClr val="FF0000"/>
                </a:solidFill>
              </a:rPr>
              <a:t>тьюторства</a:t>
            </a:r>
            <a:r>
              <a:rPr lang="ru-RU" sz="1900" dirty="0" smtClean="0">
                <a:solidFill>
                  <a:srgbClr val="FF0000"/>
                </a:solidFill>
              </a:rPr>
              <a:t>.</a:t>
            </a:r>
            <a:r>
              <a:rPr lang="ru-RU" sz="1900" dirty="0">
                <a:solidFill>
                  <a:srgbClr val="FF0000"/>
                </a:solidFill>
              </a:rPr>
              <a:t> </a:t>
            </a:r>
            <a:r>
              <a:rPr lang="ru-RU" sz="1900" dirty="0" smtClean="0">
                <a:solidFill>
                  <a:srgbClr val="FF0000"/>
                </a:solidFill>
              </a:rPr>
              <a:t>КПК </a:t>
            </a:r>
            <a:r>
              <a:rPr lang="ru-RU" sz="1900" dirty="0">
                <a:solidFill>
                  <a:srgbClr val="FF0000"/>
                </a:solidFill>
              </a:rPr>
              <a:t>или </a:t>
            </a:r>
            <a:r>
              <a:rPr lang="ru-RU" sz="1900" dirty="0" smtClean="0">
                <a:solidFill>
                  <a:srgbClr val="FF0000"/>
                </a:solidFill>
              </a:rPr>
              <a:t>ППП,  заявленные в календаре МТА, или у партнёров (список на сайте МТА)</a:t>
            </a:r>
          </a:p>
          <a:p>
            <a:pPr marL="514350" lvl="0" indent="-514350">
              <a:buFont typeface="Arial" panose="020B0604020202020204" pitchFamily="34" charset="0"/>
              <a:buAutoNum type="alphaLcPeriod"/>
            </a:pPr>
            <a:r>
              <a:rPr lang="ru-RU" sz="1900" dirty="0" smtClean="0">
                <a:solidFill>
                  <a:prstClr val="black"/>
                </a:solidFill>
              </a:rPr>
              <a:t>Прошел </a:t>
            </a:r>
            <a:r>
              <a:rPr lang="ru-RU" sz="1900" dirty="0">
                <a:solidFill>
                  <a:prstClr val="black"/>
                </a:solidFill>
              </a:rPr>
              <a:t>программу подготовки экспертов МТА.</a:t>
            </a:r>
          </a:p>
          <a:p>
            <a:pPr marL="514350" lvl="0" indent="-514350">
              <a:buFont typeface="Arial" panose="020B0604020202020204" pitchFamily="34" charset="0"/>
              <a:buAutoNum type="alphaLcPeriod"/>
            </a:pPr>
            <a:r>
              <a:rPr lang="ru-RU" sz="1900" dirty="0">
                <a:solidFill>
                  <a:prstClr val="black"/>
                </a:solidFill>
              </a:rPr>
              <a:t> Имеет самостоятельно составленное экспертное заключение, которое </a:t>
            </a:r>
            <a:r>
              <a:rPr lang="ru-RU" sz="1900" dirty="0">
                <a:solidFill>
                  <a:srgbClr val="FF0000"/>
                </a:solidFill>
              </a:rPr>
              <a:t>признано качественным </a:t>
            </a:r>
            <a:r>
              <a:rPr lang="ru-RU" sz="1900" dirty="0" smtClean="0">
                <a:solidFill>
                  <a:srgbClr val="FF0000"/>
                </a:solidFill>
              </a:rPr>
              <a:t>координатором подготовки </a:t>
            </a:r>
            <a:r>
              <a:rPr lang="ru-RU" sz="1900" dirty="0">
                <a:solidFill>
                  <a:srgbClr val="FF0000"/>
                </a:solidFill>
              </a:rPr>
              <a:t>экспертов МТА и </a:t>
            </a:r>
            <a:r>
              <a:rPr lang="ru-RU" sz="1900" dirty="0" smtClean="0">
                <a:solidFill>
                  <a:srgbClr val="FF0000"/>
                </a:solidFill>
              </a:rPr>
              <a:t>федеральным экспертом, </a:t>
            </a:r>
            <a:r>
              <a:rPr lang="ru-RU" sz="1900" dirty="0">
                <a:solidFill>
                  <a:srgbClr val="FF0000"/>
                </a:solidFill>
              </a:rPr>
              <a:t>который проводил стажировку. </a:t>
            </a:r>
          </a:p>
          <a:p>
            <a:pPr marL="514350" lvl="0" indent="-514350">
              <a:buFont typeface="Arial" panose="020B0604020202020204" pitchFamily="34" charset="0"/>
              <a:buAutoNum type="alphaLcPeriod"/>
            </a:pPr>
            <a:r>
              <a:rPr lang="ru-RU" sz="1900" dirty="0">
                <a:solidFill>
                  <a:prstClr val="black"/>
                </a:solidFill>
              </a:rPr>
              <a:t>Имеет рекомендации на региональный статус от руководителя РО.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5389" y="48742"/>
            <a:ext cx="1660566" cy="122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49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Процедура присвоения статуса федерального эксперта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Было в п.11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Для получения статуса федерального эксперта региональный эксперт МТА подает Заявление (см. Приложении 2) не позднее, чем за 3 дня до </a:t>
            </a:r>
            <a:r>
              <a:rPr lang="ru-RU" dirty="0" smtClean="0">
                <a:solidFill>
                  <a:srgbClr val="FF0000"/>
                </a:solidFill>
              </a:rPr>
              <a:t>Открытого Правления МТА руководителю подготовки экспертов МТА на адрес </a:t>
            </a:r>
            <a:r>
              <a:rPr lang="ru-RU" dirty="0" err="1" smtClean="0">
                <a:solidFill>
                  <a:srgbClr val="FF0000"/>
                </a:solidFill>
              </a:rPr>
              <a:t>mta</a:t>
            </a:r>
            <a:r>
              <a:rPr lang="ru-RU" dirty="0" smtClean="0">
                <a:solidFill>
                  <a:srgbClr val="FF0000"/>
                </a:solidFill>
              </a:rPr>
              <a:t> expertiza@mail.ru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Предлагаем в п. 11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Для получения статуса федерального эксперта региональный эксперт МТА подает Заявление (см. Приложении 2) </a:t>
            </a:r>
            <a:r>
              <a:rPr lang="ru-RU" dirty="0" smtClean="0">
                <a:solidFill>
                  <a:srgbClr val="FF0000"/>
                </a:solidFill>
              </a:rPr>
              <a:t>не позднее, чем за 3 дня до Правления МТА или отчётной Конференции координатору экспертной деятельности МТА на адрес</a:t>
            </a:r>
            <a:r>
              <a:rPr lang="ru-RU" dirty="0" smtClean="0"/>
              <a:t> </a:t>
            </a:r>
            <a:r>
              <a:rPr lang="en-US" dirty="0" smtClean="0">
                <a:hlinkClick r:id="rId2"/>
              </a:rPr>
              <a:t>mta-org@mail.ru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928" y="0"/>
            <a:ext cx="1834804" cy="135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52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Процедура присвоения статуса федерального эксперта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Было в п.12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ru-RU" sz="1600" dirty="0" smtClean="0"/>
              <a:t>На статус федерального эксперта предъявляются следующие требования: </a:t>
            </a:r>
          </a:p>
          <a:p>
            <a:pPr marL="514350" indent="-514350">
              <a:buAutoNum type="alphaLcPeriod"/>
            </a:pPr>
            <a:r>
              <a:rPr lang="ru-RU" sz="1600" dirty="0" smtClean="0"/>
              <a:t>Деятельность в статусе регионального эксперта не менее года. </a:t>
            </a:r>
          </a:p>
          <a:p>
            <a:pPr marL="514350" indent="-514350">
              <a:buAutoNum type="alphaLcPeriod"/>
            </a:pPr>
            <a:r>
              <a:rPr lang="ru-RU" sz="1600" dirty="0" smtClean="0"/>
              <a:t>Участие в разработках и стратегических проектах МТА в течение текущего года. </a:t>
            </a:r>
          </a:p>
          <a:p>
            <a:pPr marL="514350" indent="-514350">
              <a:buAutoNum type="alphaLcPeriod"/>
            </a:pPr>
            <a:r>
              <a:rPr lang="ru-RU" sz="1600" dirty="0" smtClean="0"/>
              <a:t>Наличие публикации на сайте МТА и других изданиях. </a:t>
            </a:r>
          </a:p>
          <a:p>
            <a:pPr marL="514350" indent="-514350">
              <a:buAutoNum type="alphaLcPeriod"/>
            </a:pPr>
            <a:r>
              <a:rPr lang="ru-RU" sz="1600" dirty="0" smtClean="0">
                <a:solidFill>
                  <a:srgbClr val="FF0000"/>
                </a:solidFill>
              </a:rPr>
              <a:t>Наличие рекомендации федерального эксперта по итогам стажировки на событиях МТА: в Перми (Конкурс «</a:t>
            </a:r>
            <a:r>
              <a:rPr lang="ru-RU" sz="1600" dirty="0" err="1" smtClean="0">
                <a:solidFill>
                  <a:srgbClr val="FF0000"/>
                </a:solidFill>
              </a:rPr>
              <a:t>Тьютор</a:t>
            </a:r>
            <a:r>
              <a:rPr lang="ru-RU" sz="1600" dirty="0" smtClean="0">
                <a:solidFill>
                  <a:srgbClr val="FF0000"/>
                </a:solidFill>
              </a:rPr>
              <a:t> года» или «</a:t>
            </a:r>
            <a:r>
              <a:rPr lang="ru-RU" sz="1600" dirty="0" err="1" smtClean="0">
                <a:solidFill>
                  <a:srgbClr val="FF0000"/>
                </a:solidFill>
              </a:rPr>
              <a:t>Тьюторский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</a:rPr>
              <a:t>сейшн</a:t>
            </a:r>
            <a:r>
              <a:rPr lang="ru-RU" sz="1600" dirty="0" smtClean="0">
                <a:solidFill>
                  <a:srgbClr val="FF0000"/>
                </a:solidFill>
              </a:rPr>
              <a:t>»), и другие события рассмотренные и утвержденные на Правлении МТА как экспертные.</a:t>
            </a:r>
          </a:p>
          <a:p>
            <a:pPr marL="514350" indent="-514350">
              <a:buAutoNum type="alphaLcPeriod"/>
            </a:pPr>
            <a:r>
              <a:rPr lang="ru-RU" sz="1600" dirty="0" smtClean="0"/>
              <a:t>Наличие рекомендации от руководителя РО, </a:t>
            </a:r>
            <a:r>
              <a:rPr lang="ru-RU" sz="1600" dirty="0" smtClean="0">
                <a:solidFill>
                  <a:srgbClr val="FF0000"/>
                </a:solidFill>
              </a:rPr>
              <a:t>или руководителя сетевого проекта.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Предлагаем в п. 12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lvl="0"/>
            <a:r>
              <a:rPr lang="ru-RU" sz="1600" dirty="0">
                <a:solidFill>
                  <a:prstClr val="black"/>
                </a:solidFill>
              </a:rPr>
              <a:t>На статус федерального эксперта предъявляются следующие требования: </a:t>
            </a:r>
          </a:p>
          <a:p>
            <a:pPr marL="514350" lvl="0" indent="-514350">
              <a:buFont typeface="Arial" panose="020B0604020202020204" pitchFamily="34" charset="0"/>
              <a:buAutoNum type="alphaLcPeriod"/>
            </a:pPr>
            <a:r>
              <a:rPr lang="ru-RU" sz="1600" dirty="0">
                <a:solidFill>
                  <a:prstClr val="black"/>
                </a:solidFill>
              </a:rPr>
              <a:t>Деятельность в статусе регионального эксперта не менее года. </a:t>
            </a:r>
          </a:p>
          <a:p>
            <a:pPr marL="514350" lvl="0" indent="-514350">
              <a:buFont typeface="Arial" panose="020B0604020202020204" pitchFamily="34" charset="0"/>
              <a:buAutoNum type="alphaLcPeriod"/>
            </a:pPr>
            <a:r>
              <a:rPr lang="ru-RU" sz="1600" dirty="0">
                <a:solidFill>
                  <a:prstClr val="black"/>
                </a:solidFill>
              </a:rPr>
              <a:t>Участие в разработках и стратегических проектах МТА в течение текущего года. </a:t>
            </a:r>
          </a:p>
          <a:p>
            <a:pPr marL="514350" lvl="0" indent="-514350">
              <a:buFont typeface="Arial" panose="020B0604020202020204" pitchFamily="34" charset="0"/>
              <a:buAutoNum type="alphaLcPeriod"/>
            </a:pPr>
            <a:r>
              <a:rPr lang="ru-RU" sz="1600" dirty="0">
                <a:solidFill>
                  <a:prstClr val="black"/>
                </a:solidFill>
              </a:rPr>
              <a:t>Наличие публикации на сайте МТА и других изданиях. </a:t>
            </a:r>
          </a:p>
          <a:p>
            <a:pPr marL="514350" lvl="0" indent="-514350">
              <a:buFont typeface="Arial" panose="020B0604020202020204" pitchFamily="34" charset="0"/>
              <a:buAutoNum type="alphaLcPeriod"/>
            </a:pPr>
            <a:r>
              <a:rPr lang="ru-RU" sz="1600" dirty="0">
                <a:solidFill>
                  <a:srgbClr val="FF0000"/>
                </a:solidFill>
              </a:rPr>
              <a:t>Наличие рекомендации федерального эксперта по итогам стажировки на событиях </a:t>
            </a:r>
            <a:r>
              <a:rPr lang="ru-RU" sz="1600" dirty="0" smtClean="0">
                <a:solidFill>
                  <a:srgbClr val="FF0000"/>
                </a:solidFill>
              </a:rPr>
              <a:t>МТА,  утвержденных </a:t>
            </a:r>
            <a:r>
              <a:rPr lang="ru-RU" sz="1600" dirty="0">
                <a:solidFill>
                  <a:srgbClr val="FF0000"/>
                </a:solidFill>
              </a:rPr>
              <a:t>на Правлении МТА как экспертные.</a:t>
            </a:r>
          </a:p>
          <a:p>
            <a:pPr marL="514350" lvl="0" indent="-514350">
              <a:buFont typeface="Arial" panose="020B0604020202020204" pitchFamily="34" charset="0"/>
              <a:buAutoNum type="alphaLcPeriod"/>
            </a:pPr>
            <a:r>
              <a:rPr lang="ru-RU" sz="1600" dirty="0">
                <a:solidFill>
                  <a:prstClr val="black"/>
                </a:solidFill>
              </a:rPr>
              <a:t>Наличие рекомендации от руководителя </a:t>
            </a:r>
            <a:r>
              <a:rPr lang="ru-RU" sz="1600" dirty="0" smtClean="0">
                <a:solidFill>
                  <a:prstClr val="black"/>
                </a:solidFill>
              </a:rPr>
              <a:t>РО </a:t>
            </a:r>
            <a:r>
              <a:rPr lang="ru-RU" sz="1600" dirty="0">
                <a:solidFill>
                  <a:srgbClr val="FF0000"/>
                </a:solidFill>
              </a:rPr>
              <a:t>и</a:t>
            </a:r>
            <a:r>
              <a:rPr lang="ru-RU" sz="1600" dirty="0" smtClean="0">
                <a:solidFill>
                  <a:srgbClr val="FF0000"/>
                </a:solidFill>
              </a:rPr>
              <a:t>/или </a:t>
            </a:r>
            <a:r>
              <a:rPr lang="ru-RU" sz="1600" dirty="0">
                <a:solidFill>
                  <a:srgbClr val="FF0000"/>
                </a:solidFill>
              </a:rPr>
              <a:t>руководителя </a:t>
            </a:r>
            <a:r>
              <a:rPr lang="ru-RU" sz="1600" dirty="0" smtClean="0">
                <a:solidFill>
                  <a:srgbClr val="FF0000"/>
                </a:solidFill>
              </a:rPr>
              <a:t>стратегического </a:t>
            </a:r>
            <a:r>
              <a:rPr lang="ru-RU" sz="1600" dirty="0">
                <a:solidFill>
                  <a:srgbClr val="FF0000"/>
                </a:solidFill>
              </a:rPr>
              <a:t>проекта.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9942" y="0"/>
            <a:ext cx="1689950" cy="124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7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Процедура подтверждения статуса эксперта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Было в п.15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Участие в ежегодных событиях </a:t>
            </a:r>
            <a:r>
              <a:rPr lang="ru-RU" dirty="0" smtClean="0">
                <a:solidFill>
                  <a:srgbClr val="FF0000"/>
                </a:solidFill>
              </a:rPr>
              <a:t>Летний университет </a:t>
            </a:r>
            <a:r>
              <a:rPr lang="ru-RU" dirty="0" err="1" smtClean="0">
                <a:solidFill>
                  <a:srgbClr val="FF0000"/>
                </a:solidFill>
              </a:rPr>
              <a:t>тьюторства</a:t>
            </a:r>
            <a:r>
              <a:rPr lang="ru-RU" dirty="0" smtClean="0">
                <a:solidFill>
                  <a:srgbClr val="FF0000"/>
                </a:solidFill>
              </a:rPr>
              <a:t>, Конкурс «</a:t>
            </a:r>
            <a:r>
              <a:rPr lang="ru-RU" dirty="0" err="1" smtClean="0">
                <a:solidFill>
                  <a:srgbClr val="FF0000"/>
                </a:solidFill>
              </a:rPr>
              <a:t>Тьютор</a:t>
            </a:r>
            <a:r>
              <a:rPr lang="ru-RU" dirty="0" smtClean="0">
                <a:solidFill>
                  <a:srgbClr val="FF0000"/>
                </a:solidFill>
              </a:rPr>
              <a:t> года» или «</a:t>
            </a:r>
            <a:r>
              <a:rPr lang="ru-RU" dirty="0" err="1" smtClean="0">
                <a:solidFill>
                  <a:srgbClr val="FF0000"/>
                </a:solidFill>
              </a:rPr>
              <a:t>Тьюторский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сейшн</a:t>
            </a:r>
            <a:r>
              <a:rPr lang="ru-RU" dirty="0" smtClean="0">
                <a:solidFill>
                  <a:srgbClr val="FF0000"/>
                </a:solidFill>
              </a:rPr>
              <a:t>» обязательно не менее раза в 3 года.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Предлагаем в п.15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Участие в ежегодных событиях </a:t>
            </a:r>
            <a:r>
              <a:rPr lang="ru-RU" dirty="0" smtClean="0">
                <a:solidFill>
                  <a:srgbClr val="FF0000"/>
                </a:solidFill>
              </a:rPr>
              <a:t>из Календаря МТА (в  качестве эксперта не менее 1)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577" y="0"/>
            <a:ext cx="1770424" cy="130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09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Процедура подтверждения статуса эксперта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Было в п.16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Статус регионального эксперта МТА подтверждается руководителем регионального отделения. Список региональных экспертов, </a:t>
            </a:r>
            <a:r>
              <a:rPr lang="ru-RU" dirty="0" smtClean="0">
                <a:solidFill>
                  <a:srgbClr val="FF0000"/>
                </a:solidFill>
              </a:rPr>
              <a:t>подтвердивших свой статус, передается руководителю подготовки экспертов за 10 дней до Открытого правления МТА.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Предлагаем в п.16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Статус регионального эксперта МТА подтверждается руководителем регионального отделения. Список региональных экспертов, </a:t>
            </a:r>
            <a:r>
              <a:rPr lang="ru-RU" dirty="0" smtClean="0">
                <a:solidFill>
                  <a:srgbClr val="FF0000"/>
                </a:solidFill>
              </a:rPr>
              <a:t>подтвердивших свой статус, передается руководителем РО координатору подготовки экспертов за 3 дня до отчётной Конференции МТА.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Координатор подготовки экспертов представляет полный список РЭ на отчётной Конференции МТА для утверждения на следующий год.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282" y="0"/>
            <a:ext cx="1633293" cy="120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9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Процедура подтверждения статуса эксперта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Было в п.17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Статус федерального эксперта МТА </a:t>
            </a:r>
            <a:r>
              <a:rPr lang="ru-RU" dirty="0" smtClean="0">
                <a:solidFill>
                  <a:srgbClr val="FF0000"/>
                </a:solidFill>
              </a:rPr>
              <a:t>подтверждается через отчет по утвержденной форме (см. Приложении 3), который высылается федеральным экспертом не позднее, чем за 20 дней до Открытого правления МТА руководителю подготовки экспертов на адрес mta-expertiza@mail.ru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Предлагаем в п.17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Статус федерального эксперта МТА подтверждается </a:t>
            </a:r>
            <a:r>
              <a:rPr lang="ru-RU" dirty="0" smtClean="0">
                <a:solidFill>
                  <a:srgbClr val="FF0000"/>
                </a:solidFill>
              </a:rPr>
              <a:t>данными, взятыми координатором экспертной деятельности МТА из документов по итогам экспертных мероприятий и событий МТА (ЭЗ, страницы сайта МТА, письменные рекомендации и отзывы)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4869" y="94880"/>
            <a:ext cx="1448530" cy="106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56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Процедура подтверждения статуса эксперта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Было в п.18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 отчете федеральный эксперт отражает 3 показателя своей деятельности: Показатель 1. Экспертная деятельность в задачах МТА. Показатель 2. Участие в разработках и стратегических проектах МТА. Показатель 3. Участие в федеральных мероприятиях и политике текущего года.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Предлагаем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Удалить п.18.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6097" y="70508"/>
            <a:ext cx="1850900" cy="136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28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Процедура подтверждения статуса эксперта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Было в п.19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Ежегодно по итогам деятельности экспертов </a:t>
            </a:r>
            <a:r>
              <a:rPr lang="ru-RU" dirty="0" smtClean="0">
                <a:solidFill>
                  <a:srgbClr val="FF0000"/>
                </a:solidFill>
              </a:rPr>
              <a:t>руководитель подготовки экспертов готовит сводный отчет по каждой кандидатуре на Открытое правление МТА, которое выносит решение о присвоении, подтверждении или снятии статуса эксперта МТА.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Предлагаем в п.19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Ежегодно по итогам деятельности экспертов </a:t>
            </a:r>
            <a:r>
              <a:rPr lang="ru-RU" dirty="0" smtClean="0">
                <a:solidFill>
                  <a:srgbClr val="FF0000"/>
                </a:solidFill>
              </a:rPr>
              <a:t>координатор подготовки экспертов и координатор экспертной деятельности готовят сводный список региональных и федеральных экспертов МТА на отчётную Конференцию, </a:t>
            </a:r>
            <a:r>
              <a:rPr lang="ru-RU" dirty="0" smtClean="0"/>
              <a:t>которая выносит решение о присвоении, подтверждении или снятии статуса эксперта МТА.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531" y="0"/>
            <a:ext cx="1947466" cy="143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1212</Words>
  <Application>Microsoft Office PowerPoint</Application>
  <PresentationFormat>Произвольный</PresentationFormat>
  <Paragraphs>106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Положение о статусе эксперта МТА</vt:lpstr>
      <vt:lpstr>Основные положения</vt:lpstr>
      <vt:lpstr>Основные положения</vt:lpstr>
      <vt:lpstr>Основные положения</vt:lpstr>
      <vt:lpstr>Основные положения</vt:lpstr>
      <vt:lpstr>Основные положения</vt:lpstr>
      <vt:lpstr>Процедура присвоения статуса регионального эксперта</vt:lpstr>
      <vt:lpstr>Процедура присвоения статуса регионального эксперта</vt:lpstr>
      <vt:lpstr>Процедура присвоения статуса федерального эксперта </vt:lpstr>
      <vt:lpstr>Процедура присвоения статуса федерального эксперта </vt:lpstr>
      <vt:lpstr>Процедура подтверждения статуса эксперта</vt:lpstr>
      <vt:lpstr>Процедура подтверждения статуса эксперта</vt:lpstr>
      <vt:lpstr>Процедура подтверждения статуса эксперта</vt:lpstr>
      <vt:lpstr>Процедура подтверждения статуса эксперта</vt:lpstr>
      <vt:lpstr>Процедура подтверждения статуса эксперта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Положение о статусе эксперта МТА</dc:title>
  <dc:creator>Valentina</dc:creator>
  <cp:lastModifiedBy>Admin</cp:lastModifiedBy>
  <cp:revision>18</cp:revision>
  <dcterms:created xsi:type="dcterms:W3CDTF">2025-09-22T06:23:19Z</dcterms:created>
  <dcterms:modified xsi:type="dcterms:W3CDTF">2025-09-28T11:19:11Z</dcterms:modified>
</cp:coreProperties>
</file>