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111" d="100"/>
          <a:sy n="111" d="100"/>
        </p:scale>
        <p:origin x="-432" y="-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CE5EA-9A1C-4372-A8EC-AA877CC44F2E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7DD45-8029-48AD-807E-309571F70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971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CE5EA-9A1C-4372-A8EC-AA877CC44F2E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7DD45-8029-48AD-807E-309571F70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42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CE5EA-9A1C-4372-A8EC-AA877CC44F2E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7DD45-8029-48AD-807E-309571F70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862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CE5EA-9A1C-4372-A8EC-AA877CC44F2E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7DD45-8029-48AD-807E-309571F70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922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CE5EA-9A1C-4372-A8EC-AA877CC44F2E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7DD45-8029-48AD-807E-309571F70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712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CE5EA-9A1C-4372-A8EC-AA877CC44F2E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7DD45-8029-48AD-807E-309571F70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48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CE5EA-9A1C-4372-A8EC-AA877CC44F2E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7DD45-8029-48AD-807E-309571F70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858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CE5EA-9A1C-4372-A8EC-AA877CC44F2E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7DD45-8029-48AD-807E-309571F70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820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CE5EA-9A1C-4372-A8EC-AA877CC44F2E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7DD45-8029-48AD-807E-309571F70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923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CE5EA-9A1C-4372-A8EC-AA877CC44F2E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7DD45-8029-48AD-807E-309571F70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150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CE5EA-9A1C-4372-A8EC-AA877CC44F2E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7DD45-8029-48AD-807E-309571F70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943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CE5EA-9A1C-4372-A8EC-AA877CC44F2E}" type="datetimeFigureOut">
              <a:rPr lang="ru-RU" smtClean="0"/>
              <a:t>28.09.2025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7DD45-8029-48AD-807E-309571F70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415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6203" y="520962"/>
            <a:ext cx="103995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Модель сопровождения проектных идей членов МТА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896203" y="2238232"/>
            <a:ext cx="10827223" cy="4196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Координатор проекта: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М.П.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Кривунь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Участники: Л.Н. Ткачева, Н.Л. Дьяконова, Е.М. Пьянкова, А.А. Горожанцев, Л.Н.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Олефир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разрабатывается и реализуется в рамках деятельности Проектного офиса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выявление, сопровождение и поддержку проектных инициатив членов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разработку, апробацию и описание полного цикла сопровождения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проектировщиков / проектных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 на всех этапах жизненного цикла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262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623299" y="4842658"/>
            <a:ext cx="4470647" cy="5305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Жизненный цикл проекта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993012"/>
              </p:ext>
            </p:extLst>
          </p:nvPr>
        </p:nvGraphicFramePr>
        <p:xfrm>
          <a:off x="623299" y="243881"/>
          <a:ext cx="10974732" cy="4250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4639"/>
                <a:gridCol w="4515730"/>
                <a:gridCol w="3354363"/>
              </a:tblGrid>
              <a:tr h="71880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ВХОД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 ВЗАИМОДЕЙСТВИЯ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ОБРАТНАЯ СВЯЗЬ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531509">
                <a:tc>
                  <a:txBody>
                    <a:bodyPr/>
                    <a:lstStyle/>
                    <a:p>
                      <a:pPr marL="0" indent="1440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индивидуальная / командная проектная инициатива (заявка</a:t>
                      </a:r>
                      <a:b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сопровождение)</a:t>
                      </a:r>
                    </a:p>
                    <a:p>
                      <a:pPr marL="0" indent="1440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обращение по запросу</a:t>
                      </a:r>
                    </a:p>
                    <a:p>
                      <a:pPr marL="0" indent="1440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Стратегический семинар МТА</a:t>
                      </a:r>
                    </a:p>
                    <a:p>
                      <a:pPr marL="0" indent="1440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мероприятия МТА различного уровня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440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интервью</a:t>
                      </a:r>
                      <a:b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проектировщиком / проектной командой</a:t>
                      </a:r>
                    </a:p>
                    <a:p>
                      <a:pPr marL="0" indent="1440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консультация по запросу</a:t>
                      </a:r>
                      <a:b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экспертами по проектной деятельности из числа членов МТА</a:t>
                      </a:r>
                    </a:p>
                    <a:p>
                      <a:pPr marL="0" indent="1440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сопровождение проектировщика / проектной команды на всех этапах жизненного цикла проекта</a:t>
                      </a:r>
                    </a:p>
                    <a:p>
                      <a:pPr marL="0" indent="1440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000" kern="120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специализированные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образовательные мероприятия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4400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проектной идеи</a:t>
                      </a:r>
                    </a:p>
                    <a:p>
                      <a:pPr marL="0" indent="14400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точек сбоев</a:t>
                      </a:r>
                      <a:b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реализации проекта</a:t>
                      </a:r>
                    </a:p>
                    <a:p>
                      <a:pPr marL="0" indent="14400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тьюторского потенциала проектного замысла</a:t>
                      </a:r>
                    </a:p>
                    <a:p>
                      <a:pPr marL="0" indent="14400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 проектирования и проектных компетенций</a:t>
                      </a:r>
                    </a:p>
                    <a:p>
                      <a:pPr marL="0" indent="144000">
                        <a:buFont typeface="Arial" panose="020B0604020202020204" pitchFamily="34" charset="0"/>
                        <a:buChar char="•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7" name="Группа 26"/>
          <p:cNvGrpSpPr/>
          <p:nvPr/>
        </p:nvGrpSpPr>
        <p:grpSpPr>
          <a:xfrm>
            <a:off x="623299" y="5508357"/>
            <a:ext cx="10974732" cy="659935"/>
            <a:chOff x="0" y="0"/>
            <a:chExt cx="6225235" cy="519125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0" y="0"/>
              <a:ext cx="1089482" cy="51206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sz="1600" b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замысел</a:t>
              </a:r>
              <a:endPara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1221582" y="0"/>
              <a:ext cx="1080243" cy="511594"/>
            </a:xfrm>
            <a:prstGeom prst="roundRect">
              <a:avLst/>
            </a:prstGeom>
            <a:gradFill rotWithShape="1">
              <a:gsLst>
                <a:gs pos="0">
                  <a:srgbClr val="ED7D31">
                    <a:lumMod val="110000"/>
                    <a:satMod val="105000"/>
                    <a:tint val="67000"/>
                  </a:srgbClr>
                </a:gs>
                <a:gs pos="50000">
                  <a:srgbClr val="ED7D31">
                    <a:lumMod val="105000"/>
                    <a:satMod val="103000"/>
                    <a:tint val="73000"/>
                  </a:srgbClr>
                </a:gs>
                <a:gs pos="100000">
                  <a:srgbClr val="ED7D31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sz="16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разработка</a:t>
              </a:r>
              <a:endParaRPr lang="ru-RU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Стрелка вправо 29"/>
            <p:cNvSpPr/>
            <p:nvPr/>
          </p:nvSpPr>
          <p:spPr>
            <a:xfrm>
              <a:off x="1038758" y="204826"/>
              <a:ext cx="256032" cy="117043"/>
            </a:xfrm>
            <a:prstGeom prst="right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1" name="Скругленный прямоугольник 30"/>
            <p:cNvSpPr/>
            <p:nvPr/>
          </p:nvSpPr>
          <p:spPr>
            <a:xfrm>
              <a:off x="2443277" y="0"/>
              <a:ext cx="1155700" cy="511810"/>
            </a:xfrm>
            <a:prstGeom prst="roundRect">
              <a:avLst/>
            </a:prstGeom>
            <a:gradFill rotWithShape="1">
              <a:gsLst>
                <a:gs pos="0">
                  <a:srgbClr val="4472C4">
                    <a:lumMod val="110000"/>
                    <a:satMod val="105000"/>
                    <a:tint val="67000"/>
                  </a:srgbClr>
                </a:gs>
                <a:gs pos="50000">
                  <a:srgbClr val="4472C4">
                    <a:lumMod val="105000"/>
                    <a:satMod val="103000"/>
                    <a:tint val="73000"/>
                  </a:srgbClr>
                </a:gs>
                <a:gs pos="100000">
                  <a:srgbClr val="4472C4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sz="1600" b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реализация</a:t>
              </a:r>
              <a:endPara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Стрелка вправо 31"/>
            <p:cNvSpPr/>
            <p:nvPr/>
          </p:nvSpPr>
          <p:spPr>
            <a:xfrm>
              <a:off x="2260397" y="204826"/>
              <a:ext cx="256032" cy="117043"/>
            </a:xfrm>
            <a:prstGeom prst="rightArrow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3723437" y="0"/>
              <a:ext cx="1089482" cy="512064"/>
            </a:xfrm>
            <a:prstGeom prst="roundRect">
              <a:avLst/>
            </a:prstGeom>
            <a:gradFill rotWithShape="1">
              <a:gsLst>
                <a:gs pos="0">
                  <a:srgbClr val="ED7D31">
                    <a:lumMod val="110000"/>
                    <a:satMod val="105000"/>
                    <a:tint val="67000"/>
                  </a:srgbClr>
                </a:gs>
                <a:gs pos="50000">
                  <a:srgbClr val="ED7D31">
                    <a:lumMod val="105000"/>
                    <a:satMod val="103000"/>
                    <a:tint val="73000"/>
                  </a:srgbClr>
                </a:gs>
                <a:gs pos="100000">
                  <a:srgbClr val="ED7D31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sz="1600" b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внедрение</a:t>
              </a:r>
              <a:endPara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Стрелка вправо 33"/>
            <p:cNvSpPr/>
            <p:nvPr/>
          </p:nvSpPr>
          <p:spPr>
            <a:xfrm>
              <a:off x="3533241" y="204826"/>
              <a:ext cx="256032" cy="117043"/>
            </a:xfrm>
            <a:prstGeom prst="rightArrow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5" name="Скругленный прямоугольник 34"/>
            <p:cNvSpPr/>
            <p:nvPr/>
          </p:nvSpPr>
          <p:spPr>
            <a:xfrm>
              <a:off x="4937760" y="7315"/>
              <a:ext cx="1287475" cy="511810"/>
            </a:xfrm>
            <a:prstGeom prst="roundRect">
              <a:avLst/>
            </a:prstGeom>
            <a:gradFill rotWithShape="1">
              <a:gsLst>
                <a:gs pos="0">
                  <a:srgbClr val="4472C4">
                    <a:lumMod val="110000"/>
                    <a:satMod val="105000"/>
                    <a:tint val="67000"/>
                  </a:srgbClr>
                </a:gs>
                <a:gs pos="50000">
                  <a:srgbClr val="4472C4">
                    <a:lumMod val="105000"/>
                    <a:satMod val="103000"/>
                    <a:tint val="73000"/>
                  </a:srgbClr>
                </a:gs>
                <a:gs pos="100000">
                  <a:srgbClr val="4472C4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sz="1600" b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эксплуатация</a:t>
              </a:r>
              <a:endPara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Стрелка вправо 35"/>
            <p:cNvSpPr/>
            <p:nvPr/>
          </p:nvSpPr>
          <p:spPr>
            <a:xfrm>
              <a:off x="4754880" y="204826"/>
              <a:ext cx="256032" cy="117043"/>
            </a:xfrm>
            <a:prstGeom prst="rightArrow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613721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62348" y="287512"/>
            <a:ext cx="11524852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Задел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проекту и имеющиеся ресурсы: </a:t>
            </a:r>
          </a:p>
          <a:p>
            <a:pPr marL="288000" lvl="0" indent="18000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вход в сопровождение через заявку в Проектный офис (шаблон заявки для проектной команды)</a:t>
            </a:r>
          </a:p>
          <a:p>
            <a:pPr marL="288000" indent="18000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проведения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 / оффлайн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интервью в целях уточнения проектной идеи</a:t>
            </a:r>
          </a:p>
          <a:p>
            <a:pPr marL="288000" lvl="0" indent="18000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аналитическая записка по итогам интервью</a:t>
            </a:r>
          </a:p>
          <a:p>
            <a:pPr marL="288000" indent="18000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специализированных мероприятий (Форум тьюторских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идей, Ижевск, ноябрь 2023; акселерационная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Проектного офиса в рамках Тьюторской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Неконференции, Ярославль, февраль 2024; онлайн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 интенсив по проектной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деятельности, декабрь 2024)</a:t>
            </a:r>
          </a:p>
          <a:p>
            <a:pPr marL="288000" indent="1800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 с проектной командой результатов реализации проекта</a:t>
            </a:r>
          </a:p>
          <a:p>
            <a:pPr marL="342900" lvl="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год: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апробация новых способов входа во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Проектным офисом (консультация по запросу), доработка схемы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командой на различных этапах жизненного цикла проекта, описание модели сопровождения проектных идей членов МТА, формирование команды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экспертов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деятельности из числа членов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МТА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Продуктовый результат: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положение о деятельности Проектного офиса МТА, резюме экспертов по проектной деятельности из числа членов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МТА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4624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153</Words>
  <Application>Microsoft Office PowerPoint</Application>
  <PresentationFormat>Произвольный</PresentationFormat>
  <Paragraphs>35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Company>ЯГПУ им. К.Д. Ушинского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П. Кривунь</dc:creator>
  <cp:lastModifiedBy>Admin</cp:lastModifiedBy>
  <cp:revision>17</cp:revision>
  <dcterms:created xsi:type="dcterms:W3CDTF">2025-09-22T06:23:44Z</dcterms:created>
  <dcterms:modified xsi:type="dcterms:W3CDTF">2025-09-28T11:20:36Z</dcterms:modified>
</cp:coreProperties>
</file>