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84" r:id="rId5"/>
    <p:sldId id="288" r:id="rId6"/>
    <p:sldId id="260" r:id="rId7"/>
    <p:sldId id="278" r:id="rId8"/>
    <p:sldId id="279" r:id="rId9"/>
    <p:sldId id="276" r:id="rId10"/>
    <p:sldId id="277" r:id="rId11"/>
    <p:sldId id="280" r:id="rId12"/>
    <p:sldId id="281" r:id="rId13"/>
    <p:sldId id="282" r:id="rId14"/>
    <p:sldId id="273" r:id="rId15"/>
    <p:sldId id="262" r:id="rId16"/>
    <p:sldId id="268" r:id="rId17"/>
    <p:sldId id="285" r:id="rId18"/>
    <p:sldId id="270" r:id="rId19"/>
    <p:sldId id="272" r:id="rId20"/>
    <p:sldId id="27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1" d="100"/>
          <a:sy n="111" d="100"/>
        </p:scale>
        <p:origin x="-1530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Отчетная конференция МТА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23.09.2025</a:t>
            </a:r>
            <a:endParaRPr lang="ru-RU" dirty="0"/>
          </a:p>
          <a:p>
            <a:r>
              <a:rPr lang="ru-RU" dirty="0"/>
              <a:t>онлайн</a:t>
            </a:r>
          </a:p>
        </p:txBody>
      </p:sp>
      <p:pic>
        <p:nvPicPr>
          <p:cNvPr id="5" name="Picture 2" descr="D:\Рабочий стол\МТА\Орг МТА\Исходящие от МТА\логотип МТА\MTA-01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4" t="28530" r="854" b="27918"/>
          <a:stretch/>
        </p:blipFill>
        <p:spPr bwMode="auto">
          <a:xfrm>
            <a:off x="1600200" y="533400"/>
            <a:ext cx="6258643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9567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Повестка дня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52864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1. Отчет о деятельности Правления МТА – Тюмина М.В.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2. Анализ стратегического семинара – Ковалева Т.М.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3. Презентация стратегических проектов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4. Обсуждение локальных </a:t>
            </a:r>
            <a:r>
              <a:rPr lang="ru-RU" dirty="0" smtClean="0">
                <a:solidFill>
                  <a:srgbClr val="002060"/>
                </a:solidFill>
              </a:rPr>
              <a:t>проектов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5. Утверждение списка руководителей РО – </a:t>
            </a:r>
            <a:endParaRPr lang="ru-RU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 err="1" smtClean="0">
                <a:solidFill>
                  <a:srgbClr val="002060"/>
                </a:solidFill>
              </a:rPr>
              <a:t>Шилохвостова</a:t>
            </a:r>
            <a:r>
              <a:rPr lang="ru-RU" dirty="0" smtClean="0">
                <a:solidFill>
                  <a:srgbClr val="002060"/>
                </a:solidFill>
              </a:rPr>
              <a:t> Л.А.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6. Утверждение списка федеральных и региональных экспертов – </a:t>
            </a:r>
            <a:r>
              <a:rPr lang="ru-RU" dirty="0" err="1">
                <a:solidFill>
                  <a:srgbClr val="002060"/>
                </a:solidFill>
              </a:rPr>
              <a:t>Лашова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В.А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7. Обновление норм и статусов (экспертиза, сертификация)  </a:t>
            </a:r>
            <a:r>
              <a:rPr lang="ru-RU" dirty="0" smtClean="0">
                <a:solidFill>
                  <a:srgbClr val="002060"/>
                </a:solidFill>
              </a:rPr>
              <a:t>-</a:t>
            </a:r>
            <a:r>
              <a:rPr lang="ru-RU" dirty="0" err="1" smtClean="0">
                <a:solidFill>
                  <a:srgbClr val="002060"/>
                </a:solidFill>
              </a:rPr>
              <a:t>Лашова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В.А., Тюмина М.В.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8. Утверждение подходов к созданию календаря событий </a:t>
            </a:r>
            <a:r>
              <a:rPr lang="ru-RU" dirty="0" smtClean="0">
                <a:solidFill>
                  <a:srgbClr val="002060"/>
                </a:solidFill>
              </a:rPr>
              <a:t>МТА -  </a:t>
            </a:r>
            <a:r>
              <a:rPr lang="ru-RU" dirty="0" err="1" smtClean="0">
                <a:solidFill>
                  <a:srgbClr val="002060"/>
                </a:solidFill>
              </a:rPr>
              <a:t>Шилохвостова</a:t>
            </a:r>
            <a:r>
              <a:rPr lang="ru-RU" dirty="0" smtClean="0">
                <a:solidFill>
                  <a:srgbClr val="002060"/>
                </a:solidFill>
              </a:rPr>
              <a:t> Л.А.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7. Выборы Правления МТА, председателя правления </a:t>
            </a:r>
            <a:r>
              <a:rPr lang="ru-RU" dirty="0" smtClean="0">
                <a:solidFill>
                  <a:srgbClr val="002060"/>
                </a:solidFill>
              </a:rPr>
              <a:t>МТА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- Тюмина </a:t>
            </a:r>
            <a:r>
              <a:rPr lang="ru-RU" dirty="0">
                <a:solidFill>
                  <a:srgbClr val="002060"/>
                </a:solidFill>
              </a:rPr>
              <a:t>М.В.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Picture 2" descr="D:\Рабочий стол\МТА\Орг МТА\Исходящие от МТА\логотип МТА\MTA-01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2" t="32471" r="65049" b="34268"/>
          <a:stretch/>
        </p:blipFill>
        <p:spPr bwMode="auto">
          <a:xfrm>
            <a:off x="8013940" y="116632"/>
            <a:ext cx="1130060" cy="111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4768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Состав МТА</a:t>
            </a: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29442"/>
            <a:ext cx="8229600" cy="4896722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sz="5100" b="1" dirty="0">
                <a:solidFill>
                  <a:srgbClr val="002060"/>
                </a:solidFill>
              </a:rPr>
              <a:t>Действующих </a:t>
            </a:r>
            <a:r>
              <a:rPr lang="ru-RU" sz="5100" b="1" dirty="0" smtClean="0">
                <a:solidFill>
                  <a:srgbClr val="002060"/>
                </a:solidFill>
              </a:rPr>
              <a:t>членов </a:t>
            </a:r>
            <a:r>
              <a:rPr lang="ru-RU" sz="5100" b="1" dirty="0">
                <a:solidFill>
                  <a:srgbClr val="002060"/>
                </a:solidFill>
              </a:rPr>
              <a:t>МТА </a:t>
            </a:r>
            <a:r>
              <a:rPr lang="ru-RU" sz="5100" b="1" dirty="0" smtClean="0">
                <a:solidFill>
                  <a:srgbClr val="002060"/>
                </a:solidFill>
              </a:rPr>
              <a:t>268 (было 307) человек </a:t>
            </a:r>
          </a:p>
          <a:p>
            <a:pPr marL="0" indent="0" algn="ctr">
              <a:buNone/>
            </a:pPr>
            <a:r>
              <a:rPr lang="ru-RU" sz="5100" b="1" dirty="0" smtClean="0">
                <a:solidFill>
                  <a:srgbClr val="002060"/>
                </a:solidFill>
              </a:rPr>
              <a:t>из 33 </a:t>
            </a:r>
            <a:r>
              <a:rPr lang="ru-RU" sz="5100" b="1" dirty="0">
                <a:solidFill>
                  <a:srgbClr val="002060"/>
                </a:solidFill>
              </a:rPr>
              <a:t>регионов </a:t>
            </a:r>
            <a:r>
              <a:rPr lang="ru-RU" sz="5100" b="1" dirty="0" smtClean="0">
                <a:solidFill>
                  <a:srgbClr val="002060"/>
                </a:solidFill>
              </a:rPr>
              <a:t>страны</a:t>
            </a:r>
          </a:p>
          <a:p>
            <a:r>
              <a:rPr lang="ru-RU" sz="4500" b="1" dirty="0" smtClean="0">
                <a:solidFill>
                  <a:srgbClr val="002060"/>
                </a:solidFill>
              </a:rPr>
              <a:t>236 – в составе РО</a:t>
            </a:r>
          </a:p>
          <a:p>
            <a:r>
              <a:rPr lang="ru-RU" sz="4500" b="1" dirty="0" smtClean="0">
                <a:solidFill>
                  <a:srgbClr val="002060"/>
                </a:solidFill>
              </a:rPr>
              <a:t>32– без РО</a:t>
            </a:r>
          </a:p>
          <a:p>
            <a:pPr marL="0" indent="0">
              <a:buNone/>
            </a:pPr>
            <a:r>
              <a:rPr lang="ru-RU" sz="4500" b="1" dirty="0" smtClean="0">
                <a:solidFill>
                  <a:srgbClr val="002060"/>
                </a:solidFill>
              </a:rPr>
              <a:t>Движение в 2024-2025 учебном году  </a:t>
            </a:r>
          </a:p>
          <a:p>
            <a:r>
              <a:rPr lang="ru-RU" sz="4500" b="1" dirty="0" smtClean="0">
                <a:solidFill>
                  <a:srgbClr val="002060"/>
                </a:solidFill>
              </a:rPr>
              <a:t>вновь вступивших -</a:t>
            </a:r>
            <a:r>
              <a:rPr lang="ru-RU" sz="4500" b="1" dirty="0">
                <a:solidFill>
                  <a:srgbClr val="002060"/>
                </a:solidFill>
              </a:rPr>
              <a:t> </a:t>
            </a:r>
            <a:r>
              <a:rPr lang="ru-RU" sz="4500" b="1" dirty="0" smtClean="0">
                <a:solidFill>
                  <a:srgbClr val="002060"/>
                </a:solidFill>
              </a:rPr>
              <a:t>29 человек</a:t>
            </a:r>
          </a:p>
          <a:p>
            <a:r>
              <a:rPr lang="ru-RU" sz="4500" b="1" dirty="0">
                <a:solidFill>
                  <a:srgbClr val="002060"/>
                </a:solidFill>
              </a:rPr>
              <a:t>о</a:t>
            </a:r>
            <a:r>
              <a:rPr lang="ru-RU" sz="4500" b="1" dirty="0" smtClean="0">
                <a:solidFill>
                  <a:srgbClr val="002060"/>
                </a:solidFill>
              </a:rPr>
              <a:t>тток – 39 человек</a:t>
            </a:r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sz="2300" dirty="0" smtClean="0">
                <a:solidFill>
                  <a:srgbClr val="002060"/>
                </a:solidFill>
              </a:rPr>
              <a:t>Правила</a:t>
            </a:r>
          </a:p>
          <a:p>
            <a:r>
              <a:rPr lang="ru-RU" sz="2300" dirty="0" smtClean="0">
                <a:solidFill>
                  <a:srgbClr val="002060"/>
                </a:solidFill>
              </a:rPr>
              <a:t>1 год нет взносов – убираем с сайта, </a:t>
            </a:r>
          </a:p>
          <a:p>
            <a:r>
              <a:rPr lang="ru-RU" sz="2300" dirty="0" smtClean="0">
                <a:solidFill>
                  <a:srgbClr val="002060"/>
                </a:solidFill>
              </a:rPr>
              <a:t>2 года – исключаем из списков.</a:t>
            </a:r>
          </a:p>
          <a:p>
            <a:r>
              <a:rPr lang="ru-RU" sz="2300" dirty="0" smtClean="0">
                <a:solidFill>
                  <a:srgbClr val="002060"/>
                </a:solidFill>
              </a:rPr>
              <a:t>Возможность последующего восстановления через повторное вступление.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Picture 2" descr="D:\Рабочий стол\МТА\Орг МТА\Исходящие от МТА\логотип МТА\MTA-01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2" t="32471" r="65049" b="34268"/>
          <a:stretch/>
        </p:blipFill>
        <p:spPr bwMode="auto">
          <a:xfrm>
            <a:off x="8013940" y="116632"/>
            <a:ext cx="1130060" cy="111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336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Денежные средства МТА </a:t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>(за 8 месяцев 2025 года)</a:t>
            </a:r>
            <a:endParaRPr lang="ru-RU" sz="36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3980184"/>
              </p:ext>
            </p:extLst>
          </p:nvPr>
        </p:nvGraphicFramePr>
        <p:xfrm>
          <a:off x="457200" y="1600200"/>
          <a:ext cx="8229600" cy="516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месяц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Приход (взносы вступительные и членские)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Расход (з/п , налоги, хозяйственные нужды)</a:t>
                      </a:r>
                    </a:p>
                    <a:p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Январь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78 948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34 590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Февраль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196 248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38 037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Март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161 841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67 207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Апрель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65 716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39 219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Май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30 049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40 590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Июнь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73 280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66</a:t>
                      </a:r>
                      <a:r>
                        <a:rPr lang="ru-RU" baseline="0" dirty="0" smtClean="0"/>
                        <a:t> 037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Июль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15 632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38 924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Август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5 257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35</a:t>
                      </a:r>
                      <a:r>
                        <a:rPr lang="ru-RU" baseline="0" dirty="0" smtClean="0"/>
                        <a:t> 740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Остаток средств на 1.09.2025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376 681 руб.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Недополучено</a:t>
                      </a:r>
                      <a:r>
                        <a:rPr lang="ru-RU" b="1" baseline="0" dirty="0" smtClean="0">
                          <a:solidFill>
                            <a:srgbClr val="C00000"/>
                          </a:solidFill>
                        </a:rPr>
                        <a:t> средств 492 000руб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3566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3994" y="0"/>
            <a:ext cx="8229600" cy="519223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Статистика оплаты на 23.09.2025</a:t>
            </a:r>
            <a:endParaRPr lang="ru-RU" sz="36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0675783"/>
              </p:ext>
            </p:extLst>
          </p:nvPr>
        </p:nvGraphicFramePr>
        <p:xfrm>
          <a:off x="971600" y="545651"/>
          <a:ext cx="5335151" cy="6283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428"/>
                <a:gridCol w="909401"/>
                <a:gridCol w="1151907"/>
                <a:gridCol w="1394415"/>
              </a:tblGrid>
              <a:tr h="45609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</a:rPr>
                        <a:t>РО МТА</a:t>
                      </a: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</a:rPr>
                        <a:t>Всего членов</a:t>
                      </a: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</a:rPr>
                        <a:t>Освобождены</a:t>
                      </a:r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</a:rPr>
                        <a:t> от оплаты</a:t>
                      </a: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</a:rPr>
                        <a:t>Оплатили за 2025 год</a:t>
                      </a: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5423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Иркутское РО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3446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РО Краснодарского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baseline="0" dirty="0" err="1" smtClean="0"/>
                        <a:t>кр</a:t>
                      </a:r>
                      <a:r>
                        <a:rPr lang="ru-RU" sz="1200" baseline="0" dirty="0" smtClean="0"/>
                        <a:t>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9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1 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7</a:t>
                      </a:r>
                      <a:endParaRPr lang="ru-RU" sz="1600" b="1" dirty="0"/>
                    </a:p>
                  </a:txBody>
                  <a:tcPr/>
                </a:tc>
              </a:tr>
              <a:tr h="37957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РО</a:t>
                      </a:r>
                      <a:r>
                        <a:rPr lang="ru-RU" sz="1200" baseline="0" dirty="0" smtClean="0"/>
                        <a:t> Ленинградской обл.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7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1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2</a:t>
                      </a:r>
                      <a:endParaRPr lang="ru-RU" sz="1600" b="1" dirty="0"/>
                    </a:p>
                  </a:txBody>
                  <a:tcPr/>
                </a:tc>
              </a:tr>
              <a:tr h="39889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РО Москвы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54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8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33</a:t>
                      </a:r>
                      <a:endParaRPr lang="ru-RU" sz="1600" b="1" dirty="0"/>
                    </a:p>
                  </a:txBody>
                  <a:tcPr/>
                </a:tc>
              </a:tr>
              <a:tr h="4560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РО Московской обл.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10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1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3</a:t>
                      </a:r>
                      <a:endParaRPr lang="ru-RU" sz="1600" b="1" dirty="0"/>
                    </a:p>
                  </a:txBody>
                  <a:tcPr/>
                </a:tc>
              </a:tr>
              <a:tr h="35719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РО Новосибирской обл.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10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3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7</a:t>
                      </a:r>
                      <a:endParaRPr lang="ru-RU" sz="1600" b="1" dirty="0"/>
                    </a:p>
                  </a:txBody>
                  <a:tcPr/>
                </a:tc>
              </a:tr>
              <a:tr h="35423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РО Пермского </a:t>
                      </a:r>
                      <a:r>
                        <a:rPr lang="ru-RU" sz="1200" dirty="0" err="1" smtClean="0"/>
                        <a:t>кр</a:t>
                      </a:r>
                      <a:r>
                        <a:rPr lang="ru-RU" sz="1200" dirty="0" smtClean="0"/>
                        <a:t>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15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3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6</a:t>
                      </a:r>
                      <a:endParaRPr lang="ru-RU" sz="1600" b="1" dirty="0"/>
                    </a:p>
                  </a:txBody>
                  <a:tcPr/>
                </a:tc>
              </a:tr>
              <a:tr h="39889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РО Приморского </a:t>
                      </a:r>
                      <a:r>
                        <a:rPr lang="ru-RU" sz="1200" dirty="0" err="1" smtClean="0"/>
                        <a:t>кр</a:t>
                      </a:r>
                      <a:r>
                        <a:rPr lang="ru-RU" sz="1200" dirty="0" smtClean="0"/>
                        <a:t>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17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2 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12</a:t>
                      </a:r>
                      <a:endParaRPr lang="ru-RU" sz="1600" b="1" dirty="0"/>
                    </a:p>
                  </a:txBody>
                  <a:tcPr/>
                </a:tc>
              </a:tr>
              <a:tr h="398892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РО Санкт-Петербурга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5423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РО Свердловской </a:t>
                      </a:r>
                      <a:r>
                        <a:rPr lang="ru-RU" sz="1200" dirty="0" err="1" smtClean="0"/>
                        <a:t>обл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13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1 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5</a:t>
                      </a:r>
                      <a:endParaRPr lang="ru-RU" sz="1600" b="1" dirty="0"/>
                    </a:p>
                  </a:txBody>
                  <a:tcPr/>
                </a:tc>
              </a:tr>
              <a:tr h="44161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РО Томской обл.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16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5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4</a:t>
                      </a:r>
                      <a:endParaRPr lang="ru-RU" sz="1600" b="1" dirty="0"/>
                    </a:p>
                  </a:txBody>
                  <a:tcPr/>
                </a:tc>
              </a:tr>
              <a:tr h="39889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РО Удмуртской </a:t>
                      </a:r>
                      <a:r>
                        <a:rPr lang="ru-RU" sz="1200" dirty="0" err="1" smtClean="0"/>
                        <a:t>респ</a:t>
                      </a:r>
                      <a:r>
                        <a:rPr lang="ru-RU" sz="1200" dirty="0" smtClean="0"/>
                        <a:t>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32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3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24</a:t>
                      </a:r>
                      <a:endParaRPr lang="ru-RU" sz="1600" b="1" dirty="0"/>
                    </a:p>
                  </a:txBody>
                  <a:tcPr/>
                </a:tc>
              </a:tr>
              <a:tr h="398892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РО Чувашской 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</a:rPr>
                        <a:t>респ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9889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РО Ярославской </a:t>
                      </a:r>
                      <a:r>
                        <a:rPr lang="ru-RU" sz="1200" dirty="0" err="1" smtClean="0"/>
                        <a:t>обл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3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1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2</a:t>
                      </a:r>
                      <a:endParaRPr lang="ru-RU" sz="1600" b="1" dirty="0"/>
                    </a:p>
                  </a:txBody>
                  <a:tcPr/>
                </a:tc>
              </a:tr>
              <a:tr h="39889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Регионы без РО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32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3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7</a:t>
                      </a:r>
                      <a:endParaRPr lang="ru-RU" sz="1600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 descr="D:\Рабочий стол\МТА\Орг МТА\Исходящие от МТА\логотип МТА\MTA-01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2" t="32471" r="65049" b="34268"/>
          <a:stretch/>
        </p:blipFill>
        <p:spPr bwMode="auto">
          <a:xfrm>
            <a:off x="8013940" y="116632"/>
            <a:ext cx="1130060" cy="111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600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«Актив»  МТА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Региональные отделения МТА (14)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Правление МТА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Проектный офис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Координаторы направлений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Руководители проектов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Экспертное сообщество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Координаторы страниц на сайте МТА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4" name="Picture 2" descr="D:\Рабочий стол\МТА\Орг МТА\Исходящие от МТА\логотип МТА\MTA-01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2" t="32471" r="65049" b="34268"/>
          <a:stretch/>
        </p:blipFill>
        <p:spPr bwMode="auto">
          <a:xfrm>
            <a:off x="7989340" y="17566"/>
            <a:ext cx="1130060" cy="111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18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Правление  МТА (</a:t>
            </a:r>
            <a:r>
              <a:rPr lang="ru-RU" b="1" dirty="0" smtClean="0">
                <a:solidFill>
                  <a:schemeClr val="tx2"/>
                </a:solidFill>
              </a:rPr>
              <a:t>26</a:t>
            </a:r>
            <a:r>
              <a:rPr lang="ru-RU" b="1" dirty="0" smtClean="0">
                <a:solidFill>
                  <a:srgbClr val="C00000"/>
                </a:solidFill>
              </a:rPr>
              <a:t>)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85000" lnSpcReduction="20000"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Президент  - Ковалева Т.М.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вице-президент – Суханова Е.А.</a:t>
            </a:r>
          </a:p>
          <a:p>
            <a:r>
              <a:rPr lang="ru-RU" sz="2800" dirty="0">
                <a:solidFill>
                  <a:srgbClr val="002060"/>
                </a:solidFill>
              </a:rPr>
              <a:t>п</a:t>
            </a:r>
            <a:r>
              <a:rPr lang="ru-RU" sz="2800" dirty="0" smtClean="0">
                <a:solidFill>
                  <a:srgbClr val="002060"/>
                </a:solidFill>
              </a:rPr>
              <a:t>редседатель Правления – Тюмина М.В.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заместитель </a:t>
            </a:r>
            <a:r>
              <a:rPr lang="ru-RU" sz="2800" dirty="0">
                <a:solidFill>
                  <a:srgbClr val="002060"/>
                </a:solidFill>
              </a:rPr>
              <a:t>п</a:t>
            </a:r>
            <a:r>
              <a:rPr lang="ru-RU" sz="2800" dirty="0" smtClean="0">
                <a:solidFill>
                  <a:srgbClr val="002060"/>
                </a:solidFill>
              </a:rPr>
              <a:t>редседателя </a:t>
            </a:r>
            <a:r>
              <a:rPr lang="ru-RU" sz="2800" dirty="0">
                <a:solidFill>
                  <a:srgbClr val="002060"/>
                </a:solidFill>
              </a:rPr>
              <a:t>Правления по </a:t>
            </a:r>
            <a:r>
              <a:rPr lang="ru-RU" sz="2800" dirty="0" err="1" smtClean="0">
                <a:solidFill>
                  <a:srgbClr val="002060"/>
                </a:solidFill>
              </a:rPr>
              <a:t>оргвопросам</a:t>
            </a:r>
            <a:r>
              <a:rPr lang="ru-RU" sz="2800" dirty="0" smtClean="0">
                <a:solidFill>
                  <a:srgbClr val="002060"/>
                </a:solidFill>
              </a:rPr>
              <a:t> – </a:t>
            </a:r>
            <a:r>
              <a:rPr lang="ru-RU" sz="2800" dirty="0" err="1" smtClean="0">
                <a:solidFill>
                  <a:srgbClr val="002060"/>
                </a:solidFill>
              </a:rPr>
              <a:t>Шилохвостова</a:t>
            </a:r>
            <a:r>
              <a:rPr lang="ru-RU" sz="2800" dirty="0" smtClean="0">
                <a:solidFill>
                  <a:srgbClr val="002060"/>
                </a:solidFill>
              </a:rPr>
              <a:t> Л.А.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endParaRPr lang="ru-RU" sz="2800" dirty="0" smtClean="0">
              <a:solidFill>
                <a:srgbClr val="002060"/>
              </a:solidFill>
            </a:endParaRPr>
          </a:p>
          <a:p>
            <a:r>
              <a:rPr lang="ru-RU" sz="2800" dirty="0" smtClean="0">
                <a:solidFill>
                  <a:srgbClr val="002060"/>
                </a:solidFill>
              </a:rPr>
              <a:t>руководитель </a:t>
            </a:r>
            <a:r>
              <a:rPr lang="ru-RU" sz="2800" dirty="0">
                <a:solidFill>
                  <a:srgbClr val="002060"/>
                </a:solidFill>
              </a:rPr>
              <a:t>«Проектного офиса»- Дьяконова Н.Л</a:t>
            </a:r>
            <a:endParaRPr lang="ru-RU" sz="2800" dirty="0" smtClean="0">
              <a:solidFill>
                <a:srgbClr val="002060"/>
              </a:solidFill>
            </a:endParaRPr>
          </a:p>
          <a:p>
            <a:r>
              <a:rPr lang="ru-RU" sz="2800" dirty="0" smtClean="0">
                <a:solidFill>
                  <a:srgbClr val="002060"/>
                </a:solidFill>
              </a:rPr>
              <a:t>Консультант </a:t>
            </a:r>
            <a:r>
              <a:rPr lang="ru-RU" sz="2800" dirty="0">
                <a:solidFill>
                  <a:srgbClr val="002060"/>
                </a:solidFill>
              </a:rPr>
              <a:t>экспертного сообщества - Степанов С.А.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менеджер </a:t>
            </a:r>
            <a:r>
              <a:rPr lang="ru-RU" sz="2800" dirty="0">
                <a:solidFill>
                  <a:srgbClr val="002060"/>
                </a:solidFill>
              </a:rPr>
              <a:t>сайта </a:t>
            </a:r>
            <a:r>
              <a:rPr lang="ru-RU" sz="2800" dirty="0" smtClean="0">
                <a:solidFill>
                  <a:srgbClr val="002060"/>
                </a:solidFill>
              </a:rPr>
              <a:t>МТА, координатор экспертной деятельности – </a:t>
            </a:r>
            <a:r>
              <a:rPr lang="ru-RU" sz="2800" dirty="0" err="1" smtClean="0">
                <a:solidFill>
                  <a:srgbClr val="002060"/>
                </a:solidFill>
              </a:rPr>
              <a:t>Лашова</a:t>
            </a:r>
            <a:r>
              <a:rPr lang="ru-RU" sz="2800" dirty="0" smtClean="0">
                <a:solidFill>
                  <a:srgbClr val="002060"/>
                </a:solidFill>
              </a:rPr>
              <a:t> В.А.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Координатор </a:t>
            </a:r>
            <a:r>
              <a:rPr lang="ru-RU" sz="2800" dirty="0">
                <a:solidFill>
                  <a:srgbClr val="002060"/>
                </a:solidFill>
              </a:rPr>
              <a:t>направления 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>
                <a:solidFill>
                  <a:srgbClr val="002060"/>
                </a:solidFill>
              </a:rPr>
              <a:t>“Книги МТА</a:t>
            </a:r>
            <a:r>
              <a:rPr lang="ru-RU" sz="2800" dirty="0" smtClean="0">
                <a:solidFill>
                  <a:srgbClr val="002060"/>
                </a:solidFill>
              </a:rPr>
              <a:t>” – </a:t>
            </a:r>
            <a:r>
              <a:rPr lang="ru-RU" sz="2800" dirty="0" err="1" smtClean="0">
                <a:solidFill>
                  <a:srgbClr val="002060"/>
                </a:solidFill>
              </a:rPr>
              <a:t>Чернис</a:t>
            </a:r>
            <a:r>
              <a:rPr lang="ru-RU" sz="2800" dirty="0" smtClean="0">
                <a:solidFill>
                  <a:srgbClr val="002060"/>
                </a:solidFill>
              </a:rPr>
              <a:t> Ю.А.</a:t>
            </a:r>
          </a:p>
          <a:p>
            <a:r>
              <a:rPr lang="ru-RU" sz="2800" dirty="0">
                <a:solidFill>
                  <a:srgbClr val="002060"/>
                </a:solidFill>
              </a:rPr>
              <a:t>р</a:t>
            </a:r>
            <a:r>
              <a:rPr lang="ru-RU" sz="2800" dirty="0" smtClean="0">
                <a:solidFill>
                  <a:srgbClr val="002060"/>
                </a:solidFill>
              </a:rPr>
              <a:t>уководители РО (14)</a:t>
            </a:r>
          </a:p>
          <a:p>
            <a:r>
              <a:rPr lang="ru-RU" sz="2800" dirty="0">
                <a:solidFill>
                  <a:srgbClr val="002060"/>
                </a:solidFill>
              </a:rPr>
              <a:t>р</a:t>
            </a:r>
            <a:r>
              <a:rPr lang="ru-RU" sz="2800" dirty="0" smtClean="0">
                <a:solidFill>
                  <a:srgbClr val="002060"/>
                </a:solidFill>
              </a:rPr>
              <a:t>уководители стратегических проектов (5)</a:t>
            </a:r>
          </a:p>
          <a:p>
            <a:r>
              <a:rPr lang="ru-RU" sz="2800" dirty="0">
                <a:solidFill>
                  <a:srgbClr val="002060"/>
                </a:solidFill>
              </a:rPr>
              <a:t>р</a:t>
            </a:r>
            <a:r>
              <a:rPr lang="ru-RU" sz="2800" dirty="0" smtClean="0">
                <a:solidFill>
                  <a:srgbClr val="002060"/>
                </a:solidFill>
              </a:rPr>
              <a:t>уководители локальных проектов (2)</a:t>
            </a:r>
          </a:p>
          <a:p>
            <a:endParaRPr lang="ru-RU" sz="2800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Picture 2" descr="D:\Рабочий стол\МТА\Орг МТА\Исходящие от МТА\логотип МТА\MTA-01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2" t="32471" r="65049" b="34268"/>
          <a:stretch/>
        </p:blipFill>
        <p:spPr bwMode="auto">
          <a:xfrm>
            <a:off x="8013940" y="0"/>
            <a:ext cx="1130060" cy="111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528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 Региональные отделения МТА (14)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33528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РО Иркутская </a:t>
            </a:r>
            <a:r>
              <a:rPr lang="ru-RU" b="1" dirty="0">
                <a:solidFill>
                  <a:srgbClr val="002060"/>
                </a:solidFill>
              </a:rPr>
              <a:t>область – </a:t>
            </a:r>
            <a:r>
              <a:rPr lang="ru-RU" b="1" dirty="0" err="1">
                <a:solidFill>
                  <a:srgbClr val="002060"/>
                </a:solidFill>
              </a:rPr>
              <a:t>Безкровная</a:t>
            </a:r>
            <a:r>
              <a:rPr lang="ru-RU" b="1" dirty="0">
                <a:solidFill>
                  <a:srgbClr val="002060"/>
                </a:solidFill>
              </a:rPr>
              <a:t> Юлия Владимировна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РО Краснодарский </a:t>
            </a:r>
            <a:r>
              <a:rPr lang="ru-RU" b="1" dirty="0">
                <a:solidFill>
                  <a:srgbClr val="002060"/>
                </a:solidFill>
              </a:rPr>
              <a:t>край – </a:t>
            </a:r>
            <a:r>
              <a:rPr lang="ru-RU" b="1" dirty="0" err="1">
                <a:solidFill>
                  <a:srgbClr val="002060"/>
                </a:solidFill>
              </a:rPr>
              <a:t>Валькова</a:t>
            </a:r>
            <a:r>
              <a:rPr lang="ru-RU" b="1" dirty="0">
                <a:solidFill>
                  <a:srgbClr val="002060"/>
                </a:solidFill>
              </a:rPr>
              <a:t> Ольга Юрьевна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РО Ленинградская </a:t>
            </a:r>
            <a:r>
              <a:rPr lang="ru-RU" b="1" dirty="0">
                <a:solidFill>
                  <a:srgbClr val="002060"/>
                </a:solidFill>
              </a:rPr>
              <a:t>область – Князева Татьяна Борисовна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РО Москвы </a:t>
            </a:r>
            <a:r>
              <a:rPr lang="ru-RU" b="1" dirty="0">
                <a:solidFill>
                  <a:srgbClr val="002060"/>
                </a:solidFill>
              </a:rPr>
              <a:t>– </a:t>
            </a:r>
            <a:r>
              <a:rPr lang="ru-RU" b="1" dirty="0" smtClean="0">
                <a:solidFill>
                  <a:srgbClr val="002060"/>
                </a:solidFill>
              </a:rPr>
              <a:t>Черкашин Иван Иванович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РО </a:t>
            </a:r>
            <a:r>
              <a:rPr lang="ru-RU" b="1" dirty="0" err="1" smtClean="0">
                <a:solidFill>
                  <a:srgbClr val="002060"/>
                </a:solidFill>
              </a:rPr>
              <a:t>Московсквя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область - Карпова Ольга Федоровна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РО Новосибирская </a:t>
            </a:r>
            <a:r>
              <a:rPr lang="ru-RU" b="1" dirty="0">
                <a:solidFill>
                  <a:srgbClr val="002060"/>
                </a:solidFill>
              </a:rPr>
              <a:t>область – Хомченко Наталья </a:t>
            </a:r>
            <a:r>
              <a:rPr lang="ru-RU" b="1" dirty="0" smtClean="0">
                <a:solidFill>
                  <a:srgbClr val="002060"/>
                </a:solidFill>
              </a:rPr>
              <a:t>Евгеньевна</a:t>
            </a:r>
            <a:endParaRPr lang="ru-RU" b="1" i="1" dirty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РО Пермский </a:t>
            </a:r>
            <a:r>
              <a:rPr lang="ru-RU" b="1" dirty="0">
                <a:solidFill>
                  <a:srgbClr val="002060"/>
                </a:solidFill>
              </a:rPr>
              <a:t>край – </a:t>
            </a:r>
            <a:r>
              <a:rPr lang="ru-RU" b="1" dirty="0" err="1" smtClean="0">
                <a:solidFill>
                  <a:srgbClr val="002060"/>
                </a:solidFill>
              </a:rPr>
              <a:t>Зюрина</a:t>
            </a:r>
            <a:r>
              <a:rPr lang="ru-RU" b="1" dirty="0" smtClean="0">
                <a:solidFill>
                  <a:srgbClr val="002060"/>
                </a:solidFill>
              </a:rPr>
              <a:t> Татьяна Анатольевна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РО Приморский </a:t>
            </a:r>
            <a:r>
              <a:rPr lang="ru-RU" b="1" dirty="0">
                <a:solidFill>
                  <a:srgbClr val="002060"/>
                </a:solidFill>
              </a:rPr>
              <a:t>край – Лавриненко Татьяна Дмитриевна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РО Санкт-Петербург </a:t>
            </a:r>
            <a:r>
              <a:rPr lang="ru-RU" b="1" dirty="0">
                <a:solidFill>
                  <a:srgbClr val="002060"/>
                </a:solidFill>
              </a:rPr>
              <a:t>– </a:t>
            </a:r>
            <a:r>
              <a:rPr lang="ru-RU" b="1" dirty="0" err="1">
                <a:solidFill>
                  <a:srgbClr val="002060"/>
                </a:solidFill>
              </a:rPr>
              <a:t>Олефир</a:t>
            </a:r>
            <a:r>
              <a:rPr lang="ru-RU" b="1" dirty="0">
                <a:solidFill>
                  <a:srgbClr val="002060"/>
                </a:solidFill>
              </a:rPr>
              <a:t> Людмила Николаевна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РО Свердловская </a:t>
            </a:r>
            <a:r>
              <a:rPr lang="ru-RU" b="1" dirty="0">
                <a:solidFill>
                  <a:srgbClr val="002060"/>
                </a:solidFill>
              </a:rPr>
              <a:t>область – Ткачева Лариса Николаевна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РО Томская </a:t>
            </a:r>
            <a:r>
              <a:rPr lang="ru-RU" b="1" dirty="0">
                <a:solidFill>
                  <a:srgbClr val="002060"/>
                </a:solidFill>
              </a:rPr>
              <a:t>область – Банников Александр Александрович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РО Удмуртская </a:t>
            </a:r>
            <a:r>
              <a:rPr lang="ru-RU" b="1" dirty="0">
                <a:solidFill>
                  <a:srgbClr val="002060"/>
                </a:solidFill>
              </a:rPr>
              <a:t>республика – </a:t>
            </a:r>
            <a:r>
              <a:rPr lang="ru-RU" b="1" dirty="0" smtClean="0">
                <a:solidFill>
                  <a:srgbClr val="002060"/>
                </a:solidFill>
              </a:rPr>
              <a:t>Дьяконова Наталья Львовна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РО Чувашская </a:t>
            </a:r>
            <a:r>
              <a:rPr lang="ru-RU" b="1" dirty="0">
                <a:solidFill>
                  <a:srgbClr val="002060"/>
                </a:solidFill>
              </a:rPr>
              <a:t>республика – </a:t>
            </a:r>
            <a:r>
              <a:rPr lang="ru-RU" b="1" dirty="0" smtClean="0">
                <a:solidFill>
                  <a:srgbClr val="002060"/>
                </a:solidFill>
              </a:rPr>
              <a:t>Поликарпова Марина Георгиевна</a:t>
            </a:r>
            <a:endParaRPr lang="ru-RU" b="1" dirty="0" smtClean="0">
              <a:solidFill>
                <a:schemeClr val="accent2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РО Ярославская область – Тихомирова Ольга Вячеславовна</a:t>
            </a:r>
            <a:endParaRPr lang="ru-RU" b="1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5" name="Picture 2" descr="D:\Рабочий стол\МТА\Орг МТА\Исходящие от МТА\логотип МТА\MTA-01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2" t="32471" r="65049" b="34268"/>
          <a:stretch/>
        </p:blipFill>
        <p:spPr bwMode="auto">
          <a:xfrm>
            <a:off x="8013940" y="116632"/>
            <a:ext cx="1130060" cy="111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4382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Экспертное сообщество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rgbClr val="002060"/>
                </a:solidFill>
              </a:rPr>
              <a:t>Федеральные эксперты – 22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Региональные эксперты – 18 (+13 человек обучались в 1 модуле )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2" descr="D:\Рабочий стол\МТА\Орг МТА\Исходящие от МТА\логотип МТА\MTA-01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2" t="32471" r="65049" b="34268"/>
          <a:stretch/>
        </p:blipFill>
        <p:spPr bwMode="auto">
          <a:xfrm>
            <a:off x="8026479" y="0"/>
            <a:ext cx="1130060" cy="111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1702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О сайте МТА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Региональные страницы 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Без РО – </a:t>
            </a:r>
            <a:r>
              <a:rPr lang="ru-RU" dirty="0" smtClean="0">
                <a:solidFill>
                  <a:srgbClr val="002060"/>
                </a:solidFill>
              </a:rPr>
              <a:t>4 страницы (-2)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РО -13 (Москва и Московская обл. – объединены)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Направления деятельности: всего </a:t>
            </a:r>
            <a:r>
              <a:rPr lang="ru-RU" b="1" dirty="0" smtClean="0">
                <a:solidFill>
                  <a:srgbClr val="002060"/>
                </a:solidFill>
              </a:rPr>
              <a:t>15 </a:t>
            </a:r>
            <a:r>
              <a:rPr lang="ru-RU" b="1" dirty="0">
                <a:solidFill>
                  <a:srgbClr val="002060"/>
                </a:solidFill>
              </a:rPr>
              <a:t>страниц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Новые координаторы в </a:t>
            </a:r>
            <a:r>
              <a:rPr lang="ru-RU" dirty="0" smtClean="0">
                <a:solidFill>
                  <a:srgbClr val="002060"/>
                </a:solidFill>
              </a:rPr>
              <a:t>24 </a:t>
            </a:r>
            <a:r>
              <a:rPr lang="ru-RU" dirty="0">
                <a:solidFill>
                  <a:srgbClr val="002060"/>
                </a:solidFill>
              </a:rPr>
              <a:t>-</a:t>
            </a:r>
            <a:r>
              <a:rPr lang="ru-RU" dirty="0" smtClean="0">
                <a:solidFill>
                  <a:srgbClr val="002060"/>
                </a:solidFill>
              </a:rPr>
              <a:t>25 году: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Государственная школа </a:t>
            </a:r>
            <a:r>
              <a:rPr lang="ru-RU" dirty="0">
                <a:solidFill>
                  <a:srgbClr val="002060"/>
                </a:solidFill>
              </a:rPr>
              <a:t>– </a:t>
            </a:r>
            <a:r>
              <a:rPr lang="ru-RU" dirty="0" smtClean="0">
                <a:solidFill>
                  <a:srgbClr val="002060"/>
                </a:solidFill>
              </a:rPr>
              <a:t>Долгова Людмила Михайловна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Высшее </a:t>
            </a:r>
            <a:r>
              <a:rPr lang="ru-RU" dirty="0">
                <a:solidFill>
                  <a:srgbClr val="002060"/>
                </a:solidFill>
              </a:rPr>
              <a:t>образование </a:t>
            </a:r>
            <a:r>
              <a:rPr lang="ru-RU" dirty="0" smtClean="0">
                <a:solidFill>
                  <a:srgbClr val="002060"/>
                </a:solidFill>
              </a:rPr>
              <a:t>– </a:t>
            </a:r>
            <a:r>
              <a:rPr lang="ru-RU" dirty="0" err="1" smtClean="0">
                <a:solidFill>
                  <a:srgbClr val="002060"/>
                </a:solidFill>
              </a:rPr>
              <a:t>Боровкова</a:t>
            </a:r>
            <a:r>
              <a:rPr lang="ru-RU" dirty="0" smtClean="0">
                <a:solidFill>
                  <a:srgbClr val="002060"/>
                </a:solidFill>
              </a:rPr>
              <a:t> Тамара Ивановна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Дошкольное </a:t>
            </a:r>
            <a:r>
              <a:rPr lang="ru-RU" dirty="0">
                <a:solidFill>
                  <a:srgbClr val="002060"/>
                </a:solidFill>
              </a:rPr>
              <a:t>образование – </a:t>
            </a:r>
            <a:r>
              <a:rPr lang="ru-RU" dirty="0" err="1" smtClean="0">
                <a:solidFill>
                  <a:srgbClr val="002060"/>
                </a:solidFill>
              </a:rPr>
              <a:t>Мазур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Т</a:t>
            </a:r>
            <a:r>
              <a:rPr lang="ru-RU" dirty="0" smtClean="0">
                <a:solidFill>
                  <a:srgbClr val="002060"/>
                </a:solidFill>
              </a:rPr>
              <a:t>атьяна Сергеевна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Одаренные дети – Митрошина </a:t>
            </a:r>
            <a:r>
              <a:rPr lang="ru-RU" dirty="0">
                <a:solidFill>
                  <a:srgbClr val="002060"/>
                </a:solidFill>
              </a:rPr>
              <a:t>Т</a:t>
            </a:r>
            <a:r>
              <a:rPr lang="ru-RU" dirty="0" smtClean="0">
                <a:solidFill>
                  <a:srgbClr val="002060"/>
                </a:solidFill>
              </a:rPr>
              <a:t>атьяна Михайловна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ДПО – Князева </a:t>
            </a:r>
            <a:r>
              <a:rPr lang="ru-RU" dirty="0">
                <a:solidFill>
                  <a:srgbClr val="002060"/>
                </a:solidFill>
              </a:rPr>
              <a:t>Т</a:t>
            </a:r>
            <a:r>
              <a:rPr lang="ru-RU" dirty="0" smtClean="0">
                <a:solidFill>
                  <a:srgbClr val="002060"/>
                </a:solidFill>
              </a:rPr>
              <a:t>атьяна Борисовна</a:t>
            </a:r>
            <a:endParaRPr lang="ru-RU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4" name="Picture 2" descr="D:\Рабочий стол\МТА\Орг МТА\Исходящие от МТА\логотип МТА\MTA-01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2" t="32471" r="65049" b="34268"/>
          <a:stretch/>
        </p:blipFill>
        <p:spPr bwMode="auto">
          <a:xfrm>
            <a:off x="8013940" y="0"/>
            <a:ext cx="1130060" cy="111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2779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Сертификация и экспертиза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  2</a:t>
            </a:r>
            <a:r>
              <a:rPr lang="ru-RU" b="1" dirty="0" smtClean="0">
                <a:solidFill>
                  <a:srgbClr val="002060"/>
                </a:solidFill>
              </a:rPr>
              <a:t> тьютора (Воронеж, Москва)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4(1) </a:t>
            </a:r>
            <a:r>
              <a:rPr lang="ru-RU" b="1" dirty="0">
                <a:solidFill>
                  <a:srgbClr val="002060"/>
                </a:solidFill>
              </a:rPr>
              <a:t>Практики индивидуализации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7(2) </a:t>
            </a:r>
            <a:r>
              <a:rPr lang="ru-RU" b="1" dirty="0">
                <a:solidFill>
                  <a:srgbClr val="002060"/>
                </a:solidFill>
              </a:rPr>
              <a:t>Практик индивидуализации и </a:t>
            </a:r>
            <a:r>
              <a:rPr lang="ru-RU" b="1" dirty="0" err="1" smtClean="0">
                <a:solidFill>
                  <a:srgbClr val="002060"/>
                </a:solidFill>
              </a:rPr>
              <a:t>тьюторства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1Тьюторская технология</a:t>
            </a:r>
            <a:endParaRPr lang="ru-RU" sz="24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2400" b="1" dirty="0">
                <a:solidFill>
                  <a:srgbClr val="002060"/>
                </a:solidFill>
              </a:rPr>
              <a:t>Из 6</a:t>
            </a:r>
            <a:r>
              <a:rPr lang="ru-RU" sz="2400" b="1" dirty="0" smtClean="0">
                <a:solidFill>
                  <a:srgbClr val="002060"/>
                </a:solidFill>
              </a:rPr>
              <a:t> РО: Иркутское, Краснодарское, Новосибирское, Удмуртское, Чувашское, Томское. 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Picture 2" descr="D:\Рабочий стол\МТА\Орг МТА\Исходящие от МТА\логотип МТА\MTA-01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2" t="32471" r="65049" b="34268"/>
          <a:stretch/>
        </p:blipFill>
        <p:spPr bwMode="auto">
          <a:xfrm>
            <a:off x="8013940" y="116632"/>
            <a:ext cx="1130060" cy="111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405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>Ключевые дела и проекты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50160"/>
          </a:xfrm>
        </p:spPr>
        <p:txBody>
          <a:bodyPr>
            <a:normAutofit fontScale="40000" lnSpcReduction="2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Проведена </a:t>
            </a:r>
            <a:r>
              <a:rPr lang="ru-RU" b="1" dirty="0">
                <a:solidFill>
                  <a:srgbClr val="002060"/>
                </a:solidFill>
              </a:rPr>
              <a:t>XV</a:t>
            </a:r>
            <a:r>
              <a:rPr lang="en-US" b="1" dirty="0">
                <a:solidFill>
                  <a:srgbClr val="002060"/>
                </a:solidFill>
              </a:rPr>
              <a:t>II </a:t>
            </a:r>
            <a:r>
              <a:rPr lang="ru-RU" b="1" dirty="0" smtClean="0">
                <a:solidFill>
                  <a:srgbClr val="002060"/>
                </a:solidFill>
              </a:rPr>
              <a:t>Международная научно-практическая конференция </a:t>
            </a:r>
            <a:r>
              <a:rPr lang="ru-RU" b="1" dirty="0">
                <a:solidFill>
                  <a:srgbClr val="002060"/>
                </a:solidFill>
              </a:rPr>
              <a:t>(XX1Х Всероссийской)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 </a:t>
            </a:r>
            <a:r>
              <a:rPr lang="ru-RU" b="1" dirty="0" smtClean="0">
                <a:solidFill>
                  <a:srgbClr val="002060"/>
                </a:solidFill>
              </a:rPr>
              <a:t>«</a:t>
            </a:r>
            <a:r>
              <a:rPr lang="ru-RU" b="1" dirty="0" err="1">
                <a:solidFill>
                  <a:srgbClr val="002060"/>
                </a:solidFill>
              </a:rPr>
              <a:t>Тьюторство</a:t>
            </a:r>
            <a:r>
              <a:rPr lang="ru-RU" b="1" dirty="0">
                <a:solidFill>
                  <a:srgbClr val="002060"/>
                </a:solidFill>
              </a:rPr>
              <a:t> в открытом образовательном пространстве: </a:t>
            </a:r>
            <a:r>
              <a:rPr lang="ru-RU" b="1" dirty="0" smtClean="0">
                <a:solidFill>
                  <a:srgbClr val="002060"/>
                </a:solidFill>
              </a:rPr>
              <a:t>семья </a:t>
            </a:r>
            <a:r>
              <a:rPr lang="ru-RU" b="1" dirty="0">
                <a:solidFill>
                  <a:srgbClr val="002060"/>
                </a:solidFill>
              </a:rPr>
              <a:t>и ресурсы </a:t>
            </a:r>
            <a:r>
              <a:rPr lang="ru-RU" b="1" dirty="0" err="1">
                <a:solidFill>
                  <a:srgbClr val="002060"/>
                </a:solidFill>
              </a:rPr>
              <a:t>тьюторского</a:t>
            </a:r>
            <a:r>
              <a:rPr lang="ru-RU" b="1" dirty="0">
                <a:solidFill>
                  <a:srgbClr val="002060"/>
                </a:solidFill>
              </a:rPr>
              <a:t> сопровождения</a:t>
            </a:r>
            <a:r>
              <a:rPr lang="ru-RU" b="1" dirty="0" smtClean="0">
                <a:solidFill>
                  <a:srgbClr val="002060"/>
                </a:solidFill>
              </a:rPr>
              <a:t>»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Организован и проведен стратегический семинар МТА </a:t>
            </a:r>
            <a:r>
              <a:rPr lang="ru-RU" b="1" dirty="0">
                <a:solidFill>
                  <a:srgbClr val="002060"/>
                </a:solidFill>
              </a:rPr>
              <a:t>«МТА: стратегический  вектор развития сообщества» </a:t>
            </a:r>
          </a:p>
          <a:p>
            <a:pPr marL="0" indent="0">
              <a:buNone/>
            </a:pPr>
            <a:endParaRPr lang="ru-RU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Реализовано 2 партнерских </a:t>
            </a:r>
            <a:r>
              <a:rPr lang="ru-RU" b="1" dirty="0">
                <a:solidFill>
                  <a:srgbClr val="002060"/>
                </a:solidFill>
              </a:rPr>
              <a:t>проекта</a:t>
            </a:r>
          </a:p>
          <a:p>
            <a:pPr lvl="0"/>
            <a:r>
              <a:rPr lang="ru-RU" b="1" dirty="0">
                <a:solidFill>
                  <a:srgbClr val="002060"/>
                </a:solidFill>
              </a:rPr>
              <a:t>«Всероссийский  </a:t>
            </a:r>
            <a:r>
              <a:rPr lang="ru-RU" b="1" dirty="0" err="1" smtClean="0">
                <a:solidFill>
                  <a:srgbClr val="002060"/>
                </a:solidFill>
              </a:rPr>
              <a:t>тьюторский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сейшн</a:t>
            </a:r>
            <a:r>
              <a:rPr lang="ru-RU" b="1" dirty="0" smtClean="0">
                <a:solidFill>
                  <a:srgbClr val="002060"/>
                </a:solidFill>
              </a:rPr>
              <a:t> -2025 </a:t>
            </a:r>
            <a:r>
              <a:rPr lang="ru-RU" b="1" dirty="0">
                <a:solidFill>
                  <a:srgbClr val="002060"/>
                </a:solidFill>
              </a:rPr>
              <a:t>с сетевым институтом </a:t>
            </a:r>
            <a:r>
              <a:rPr lang="ru-RU" b="1" dirty="0" err="1">
                <a:solidFill>
                  <a:srgbClr val="002060"/>
                </a:solidFill>
              </a:rPr>
              <a:t>ПрЭСТО</a:t>
            </a:r>
            <a:endParaRPr lang="ru-RU" b="1" dirty="0">
              <a:solidFill>
                <a:srgbClr val="002060"/>
              </a:solidFill>
            </a:endParaRPr>
          </a:p>
          <a:p>
            <a:pPr lvl="0"/>
            <a:r>
              <a:rPr lang="ru-RU" b="1" dirty="0">
                <a:solidFill>
                  <a:srgbClr val="002060"/>
                </a:solidFill>
              </a:rPr>
              <a:t>НПК «Непрерывное образование в контексте будущего» с МГПУ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 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Осуществлено </a:t>
            </a:r>
            <a:r>
              <a:rPr lang="ru-RU" b="1" dirty="0" err="1">
                <a:solidFill>
                  <a:srgbClr val="002060"/>
                </a:solidFill>
              </a:rPr>
              <a:t>тьюторское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сопровождение  событиях </a:t>
            </a:r>
            <a:endParaRPr lang="ru-RU" b="1" dirty="0">
              <a:solidFill>
                <a:srgbClr val="002060"/>
              </a:solidFill>
            </a:endParaRPr>
          </a:p>
          <a:p>
            <a:pPr lvl="0"/>
            <a:r>
              <a:rPr lang="ru-RU" b="1" dirty="0" err="1" smtClean="0">
                <a:solidFill>
                  <a:srgbClr val="002060"/>
                </a:solidFill>
              </a:rPr>
              <a:t>ПиР+секция</a:t>
            </a:r>
            <a:r>
              <a:rPr lang="ru-RU" b="1" dirty="0" smtClean="0">
                <a:solidFill>
                  <a:srgbClr val="002060"/>
                </a:solidFill>
              </a:rPr>
              <a:t> + лаборатория+ </a:t>
            </a:r>
            <a:r>
              <a:rPr lang="ru-RU" b="1" dirty="0" err="1" smtClean="0">
                <a:solidFill>
                  <a:srgbClr val="002060"/>
                </a:solidFill>
              </a:rPr>
              <a:t>ПиР</a:t>
            </a:r>
            <a:r>
              <a:rPr lang="ru-RU" b="1" dirty="0" smtClean="0">
                <a:solidFill>
                  <a:srgbClr val="002060"/>
                </a:solidFill>
              </a:rPr>
              <a:t> для подростков</a:t>
            </a:r>
            <a:endParaRPr lang="ru-RU" b="1" dirty="0">
              <a:solidFill>
                <a:srgbClr val="002060"/>
              </a:solidFill>
            </a:endParaRPr>
          </a:p>
          <a:p>
            <a:pPr lvl="0"/>
            <a:r>
              <a:rPr lang="ru-RU" b="1" dirty="0">
                <a:solidFill>
                  <a:srgbClr val="002060"/>
                </a:solidFill>
              </a:rPr>
              <a:t>«Страна </a:t>
            </a:r>
            <a:r>
              <a:rPr lang="ru-RU" b="1" dirty="0" err="1" smtClean="0">
                <a:solidFill>
                  <a:srgbClr val="002060"/>
                </a:solidFill>
              </a:rPr>
              <a:t>Читалия</a:t>
            </a:r>
            <a:r>
              <a:rPr lang="ru-RU" b="1" dirty="0" smtClean="0">
                <a:solidFill>
                  <a:srgbClr val="002060"/>
                </a:solidFill>
              </a:rPr>
              <a:t>»</a:t>
            </a:r>
          </a:p>
          <a:p>
            <a:pPr lvl="0"/>
            <a:r>
              <a:rPr lang="ru-RU" b="1" dirty="0">
                <a:solidFill>
                  <a:srgbClr val="002060"/>
                </a:solidFill>
              </a:rPr>
              <a:t>НПК  «</a:t>
            </a:r>
            <a:r>
              <a:rPr lang="ru-RU" b="1" dirty="0" err="1">
                <a:solidFill>
                  <a:srgbClr val="002060"/>
                </a:solidFill>
              </a:rPr>
              <a:t>Тьюторство</a:t>
            </a:r>
            <a:r>
              <a:rPr lang="ru-RU" b="1" dirty="0">
                <a:solidFill>
                  <a:srgbClr val="002060"/>
                </a:solidFill>
              </a:rPr>
              <a:t> в открытом образовательном пространстве: семья и ресурсы </a:t>
            </a:r>
            <a:r>
              <a:rPr lang="ru-RU" b="1" dirty="0" err="1">
                <a:solidFill>
                  <a:srgbClr val="002060"/>
                </a:solidFill>
              </a:rPr>
              <a:t>тьюторского</a:t>
            </a:r>
            <a:r>
              <a:rPr lang="ru-RU" b="1" dirty="0">
                <a:solidFill>
                  <a:srgbClr val="002060"/>
                </a:solidFill>
              </a:rPr>
              <a:t> сопровождения</a:t>
            </a:r>
            <a:r>
              <a:rPr lang="ru-RU" b="1" dirty="0" smtClean="0">
                <a:solidFill>
                  <a:srgbClr val="002060"/>
                </a:solidFill>
              </a:rPr>
              <a:t>»</a:t>
            </a:r>
          </a:p>
          <a:p>
            <a:pPr lvl="0"/>
            <a:r>
              <a:rPr lang="ru-RU" b="1" dirty="0" smtClean="0">
                <a:solidFill>
                  <a:srgbClr val="002060"/>
                </a:solidFill>
              </a:rPr>
              <a:t>Московский конкурс «Тьютор года»</a:t>
            </a:r>
          </a:p>
          <a:p>
            <a:pPr lvl="0"/>
            <a:r>
              <a:rPr lang="ru-RU" b="1" dirty="0">
                <a:solidFill>
                  <a:srgbClr val="002060"/>
                </a:solidFill>
              </a:rPr>
              <a:t>в</a:t>
            </a:r>
            <a:r>
              <a:rPr lang="ru-RU" b="1" dirty="0" smtClean="0">
                <a:solidFill>
                  <a:srgbClr val="002060"/>
                </a:solidFill>
              </a:rPr>
              <a:t> региональных и межрегиональных событиях</a:t>
            </a: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 Содержательная работа по проблематике индивидуализации и тьюторства осуществляется  на 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endParaRPr lang="ru-RU" b="1" dirty="0">
              <a:solidFill>
                <a:srgbClr val="002060"/>
              </a:solidFill>
            </a:endParaRPr>
          </a:p>
          <a:p>
            <a:pPr lvl="0"/>
            <a:r>
              <a:rPr lang="ru-RU" b="1" dirty="0">
                <a:solidFill>
                  <a:srgbClr val="002060"/>
                </a:solidFill>
              </a:rPr>
              <a:t>з</a:t>
            </a:r>
            <a:r>
              <a:rPr lang="ru-RU" b="1" dirty="0" smtClean="0">
                <a:solidFill>
                  <a:srgbClr val="002060"/>
                </a:solidFill>
              </a:rPr>
              <a:t>аседаниях </a:t>
            </a:r>
            <a:r>
              <a:rPr lang="ru-RU" b="1" dirty="0">
                <a:solidFill>
                  <a:srgbClr val="002060"/>
                </a:solidFill>
              </a:rPr>
              <a:t>кафедры «</a:t>
            </a:r>
            <a:r>
              <a:rPr lang="ru-RU" b="1" dirty="0" err="1">
                <a:solidFill>
                  <a:srgbClr val="002060"/>
                </a:solidFill>
              </a:rPr>
              <a:t>Тьюторство</a:t>
            </a:r>
            <a:r>
              <a:rPr lang="ru-RU" b="1" dirty="0">
                <a:solidFill>
                  <a:srgbClr val="002060"/>
                </a:solidFill>
              </a:rPr>
              <a:t>» в </a:t>
            </a:r>
            <a:r>
              <a:rPr lang="ru-RU" b="1" dirty="0" smtClean="0">
                <a:solidFill>
                  <a:srgbClr val="002060"/>
                </a:solidFill>
              </a:rPr>
              <a:t>АСТ </a:t>
            </a:r>
          </a:p>
          <a:p>
            <a:pPr lvl="0"/>
            <a:r>
              <a:rPr lang="ru-RU" b="1" dirty="0" smtClean="0">
                <a:solidFill>
                  <a:srgbClr val="002060"/>
                </a:solidFill>
              </a:rPr>
              <a:t>мероприятиях «Проектного офиса»</a:t>
            </a:r>
          </a:p>
          <a:p>
            <a:pPr lvl="0"/>
            <a:r>
              <a:rPr lang="ru-RU" b="1" dirty="0" smtClean="0">
                <a:solidFill>
                  <a:srgbClr val="002060"/>
                </a:solidFill>
              </a:rPr>
              <a:t>региональных и межрегиональных событиях  региональных отделений МТА (Московский конкурс «Тьютор года», фестиваль «</a:t>
            </a:r>
            <a:r>
              <a:rPr lang="ru-RU" b="1" dirty="0" err="1" smtClean="0">
                <a:solidFill>
                  <a:srgbClr val="002060"/>
                </a:solidFill>
              </a:rPr>
              <a:t>Тьюторство</a:t>
            </a:r>
            <a:r>
              <a:rPr lang="ru-RU" b="1" dirty="0" smtClean="0">
                <a:solidFill>
                  <a:srgbClr val="002060"/>
                </a:solidFill>
              </a:rPr>
              <a:t> Сибири», РУЯН, «День тьютора», </a:t>
            </a:r>
            <a:r>
              <a:rPr lang="ru-RU" b="1" dirty="0" err="1" smtClean="0">
                <a:solidFill>
                  <a:srgbClr val="002060"/>
                </a:solidFill>
              </a:rPr>
              <a:t>Тьюторская</a:t>
            </a:r>
            <a:r>
              <a:rPr lang="ru-RU" b="1" dirty="0" smtClean="0">
                <a:solidFill>
                  <a:srgbClr val="002060"/>
                </a:solidFill>
              </a:rPr>
              <a:t> конференция в Геленджике, </a:t>
            </a:r>
            <a:r>
              <a:rPr lang="ru-RU" b="1" dirty="0" err="1" smtClean="0">
                <a:solidFill>
                  <a:srgbClr val="002060"/>
                </a:solidFill>
              </a:rPr>
              <a:t>НеКонференция</a:t>
            </a:r>
            <a:r>
              <a:rPr lang="ru-RU" b="1" dirty="0" smtClean="0">
                <a:solidFill>
                  <a:srgbClr val="002060"/>
                </a:solidFill>
              </a:rPr>
              <a:t> в Ярославле…)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 </a:t>
            </a:r>
            <a:endParaRPr lang="ru-RU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Реализована деятельность в отдельных направлениях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«Книги МТА» </a:t>
            </a:r>
          </a:p>
          <a:p>
            <a:pPr lvl="0"/>
            <a:r>
              <a:rPr lang="ru-RU" b="1" dirty="0" smtClean="0">
                <a:solidFill>
                  <a:srgbClr val="002060"/>
                </a:solidFill>
              </a:rPr>
              <a:t>«Экспертное направление» (в </a:t>
            </a:r>
            <a:r>
              <a:rPr lang="ru-RU" b="1" dirty="0">
                <a:solidFill>
                  <a:srgbClr val="002060"/>
                </a:solidFill>
              </a:rPr>
              <a:t>экспертных лабораториях, через программу обучения на статус регионального </a:t>
            </a:r>
            <a:r>
              <a:rPr lang="ru-RU" b="1" dirty="0" smtClean="0">
                <a:solidFill>
                  <a:srgbClr val="002060"/>
                </a:solidFill>
              </a:rPr>
              <a:t>эксперта, сертификацию)</a:t>
            </a:r>
            <a:endParaRPr lang="ru-RU" b="1" dirty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5" name="Picture 2" descr="D:\Рабочий стол\МТА\Орг МТА\Исходящие от МТА\логотип МТА\MTA-01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2" t="32471" r="65049" b="34268"/>
          <a:stretch/>
        </p:blipFill>
        <p:spPr bwMode="auto">
          <a:xfrm>
            <a:off x="8013940" y="116632"/>
            <a:ext cx="1130060" cy="111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5647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/>
            </a:r>
            <a:br>
              <a:rPr lang="ru-RU" sz="3600" b="1" dirty="0">
                <a:solidFill>
                  <a:srgbClr val="C00000"/>
                </a:solidFill>
              </a:rPr>
            </a:br>
            <a:r>
              <a:rPr lang="ru-RU" sz="3600" b="1" dirty="0">
                <a:solidFill>
                  <a:srgbClr val="C00000"/>
                </a:solidFill>
              </a:rPr>
              <a:t>Заседания Правления МТА</a:t>
            </a:r>
            <a:br>
              <a:rPr lang="ru-RU" sz="3600" b="1" dirty="0">
                <a:solidFill>
                  <a:srgbClr val="C00000"/>
                </a:solidFill>
              </a:rPr>
            </a:b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054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6 заседаний Правления МТА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11.11.2024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24.12.2024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12.02.2025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11.04.2025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09.06.2025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08.08.2025</a:t>
            </a:r>
            <a:endParaRPr lang="ru-RU" b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rgbClr val="002060"/>
                </a:solidFill>
              </a:rPr>
              <a:t>10 протоколов заочного заседания (вступление в МТА)</a:t>
            </a:r>
            <a:endParaRPr lang="ru-RU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5" name="Picture 2" descr="D:\Рабочий стол\МТА\Орг МТА\Исходящие от МТА\логотип МТА\MTA-01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2" t="32471" r="65049" b="34268"/>
          <a:stretch/>
        </p:blipFill>
        <p:spPr bwMode="auto">
          <a:xfrm>
            <a:off x="8013940" y="116632"/>
            <a:ext cx="1130060" cy="111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9766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Из решения Правления МТА </a:t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>по итогам стратегической сессии 2025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1. Снять статус стратегического проекта на 2025-2026 учебный год и рекомендовать обратиться в Проектный офис руководителям следующих проектов для их дальнейшей реализации:</a:t>
            </a:r>
          </a:p>
          <a:p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«Модель </a:t>
            </a:r>
            <a:r>
              <a:rPr lang="ru-RU" b="1" dirty="0" err="1">
                <a:solidFill>
                  <a:srgbClr val="002060"/>
                </a:solidFill>
              </a:rPr>
              <a:t>тьюторского</a:t>
            </a:r>
            <a:r>
              <a:rPr lang="ru-RU" b="1" dirty="0">
                <a:solidFill>
                  <a:srgbClr val="002060"/>
                </a:solidFill>
              </a:rPr>
              <a:t> сопровождения детей высоких достижений в специальных образовательных центрах» </a:t>
            </a:r>
            <a:r>
              <a:rPr lang="ru-RU" dirty="0">
                <a:solidFill>
                  <a:srgbClr val="002060"/>
                </a:solidFill>
              </a:rPr>
              <a:t>(Митрошина Т.М., </a:t>
            </a:r>
            <a:r>
              <a:rPr lang="ru-RU" dirty="0" err="1">
                <a:solidFill>
                  <a:srgbClr val="002060"/>
                </a:solidFill>
              </a:rPr>
              <a:t>Зюрина</a:t>
            </a:r>
            <a:r>
              <a:rPr lang="ru-RU" dirty="0">
                <a:solidFill>
                  <a:srgbClr val="002060"/>
                </a:solidFill>
              </a:rPr>
              <a:t> Т.А., Григорьева А.А., </a:t>
            </a:r>
            <a:r>
              <a:rPr lang="ru-RU" dirty="0" err="1">
                <a:solidFill>
                  <a:srgbClr val="002060"/>
                </a:solidFill>
              </a:rPr>
              <a:t>Мазур</a:t>
            </a:r>
            <a:r>
              <a:rPr lang="ru-RU" dirty="0">
                <a:solidFill>
                  <a:srgbClr val="002060"/>
                </a:solidFill>
              </a:rPr>
              <a:t> Т., Сергеева С.Ю.)</a:t>
            </a:r>
          </a:p>
          <a:p>
            <a:r>
              <a:rPr lang="ru-RU" b="1" dirty="0">
                <a:solidFill>
                  <a:srgbClr val="002060"/>
                </a:solidFill>
              </a:rPr>
              <a:t>«</a:t>
            </a:r>
            <a:r>
              <a:rPr lang="ru-RU" b="1" dirty="0" err="1">
                <a:solidFill>
                  <a:srgbClr val="002060"/>
                </a:solidFill>
              </a:rPr>
              <a:t>Тьюторство</a:t>
            </a:r>
            <a:r>
              <a:rPr lang="ru-RU" b="1" dirty="0">
                <a:solidFill>
                  <a:srgbClr val="002060"/>
                </a:solidFill>
              </a:rPr>
              <a:t> как сервис» </a:t>
            </a:r>
            <a:r>
              <a:rPr lang="ru-RU" dirty="0">
                <a:solidFill>
                  <a:srgbClr val="002060"/>
                </a:solidFill>
              </a:rPr>
              <a:t>(Дьяконова Н.Л., Горожанцев А., </a:t>
            </a:r>
            <a:r>
              <a:rPr lang="ru-RU" dirty="0" err="1">
                <a:solidFill>
                  <a:srgbClr val="002060"/>
                </a:solidFill>
              </a:rPr>
              <a:t>Кривунь</a:t>
            </a:r>
            <a:r>
              <a:rPr lang="ru-RU" dirty="0">
                <a:solidFill>
                  <a:srgbClr val="002060"/>
                </a:solidFill>
              </a:rPr>
              <a:t> М.П., Тихомирова О.В., Ткачева Л.Н., </a:t>
            </a:r>
            <a:r>
              <a:rPr lang="ru-RU" dirty="0" err="1">
                <a:solidFill>
                  <a:srgbClr val="002060"/>
                </a:solidFill>
              </a:rPr>
              <a:t>Лашова</a:t>
            </a:r>
            <a:r>
              <a:rPr lang="ru-RU" dirty="0">
                <a:solidFill>
                  <a:srgbClr val="002060"/>
                </a:solidFill>
              </a:rPr>
              <a:t> В.А., </a:t>
            </a:r>
            <a:r>
              <a:rPr lang="ru-RU" dirty="0" err="1">
                <a:solidFill>
                  <a:srgbClr val="002060"/>
                </a:solidFill>
              </a:rPr>
              <a:t>Чернис</a:t>
            </a:r>
            <a:r>
              <a:rPr lang="ru-RU" dirty="0">
                <a:solidFill>
                  <a:srgbClr val="002060"/>
                </a:solidFill>
              </a:rPr>
              <a:t> Ю.А.)</a:t>
            </a:r>
          </a:p>
          <a:p>
            <a:r>
              <a:rPr lang="ru-RU" b="1" dirty="0">
                <a:solidFill>
                  <a:srgbClr val="002060"/>
                </a:solidFill>
              </a:rPr>
              <a:t>«</a:t>
            </a:r>
            <a:r>
              <a:rPr lang="ru-RU" b="1" dirty="0" err="1">
                <a:solidFill>
                  <a:srgbClr val="002060"/>
                </a:solidFill>
              </a:rPr>
              <a:t>Тьюторство</a:t>
            </a:r>
            <a:r>
              <a:rPr lang="ru-RU" b="1" dirty="0">
                <a:solidFill>
                  <a:srgbClr val="002060"/>
                </a:solidFill>
              </a:rPr>
              <a:t> в инклюзии» </a:t>
            </a:r>
            <a:r>
              <a:rPr lang="ru-RU" dirty="0">
                <a:solidFill>
                  <a:srgbClr val="002060"/>
                </a:solidFill>
              </a:rPr>
              <a:t>(</a:t>
            </a:r>
            <a:r>
              <a:rPr lang="ru-RU" dirty="0" err="1">
                <a:solidFill>
                  <a:srgbClr val="002060"/>
                </a:solidFill>
              </a:rPr>
              <a:t>Мантлер</a:t>
            </a:r>
            <a:r>
              <a:rPr lang="ru-RU" dirty="0">
                <a:solidFill>
                  <a:srgbClr val="002060"/>
                </a:solidFill>
              </a:rPr>
              <a:t> М., </a:t>
            </a:r>
            <a:r>
              <a:rPr lang="ru-RU" dirty="0" err="1">
                <a:solidFill>
                  <a:srgbClr val="002060"/>
                </a:solidFill>
              </a:rPr>
              <a:t>Карпенкова</a:t>
            </a:r>
            <a:r>
              <a:rPr lang="ru-RU" dirty="0">
                <a:solidFill>
                  <a:srgbClr val="002060"/>
                </a:solidFill>
              </a:rPr>
              <a:t> И.В.)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2. Считать завершенными следующие проекты «Потенциал МТА», «</a:t>
            </a:r>
            <a:r>
              <a:rPr lang="ru-RU" dirty="0" err="1">
                <a:solidFill>
                  <a:srgbClr val="002060"/>
                </a:solidFill>
              </a:rPr>
              <a:t>Педпрофиль</a:t>
            </a:r>
            <a:r>
              <a:rPr lang="ru-RU" dirty="0">
                <a:solidFill>
                  <a:srgbClr val="002060"/>
                </a:solidFill>
              </a:rPr>
              <a:t> +»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3. Руководителям локальных проектов предложить рассмотреть варианты дальнейших действий, в частности:</a:t>
            </a:r>
          </a:p>
          <a:p>
            <a:pPr lvl="0"/>
            <a:r>
              <a:rPr lang="ru-RU" dirty="0">
                <a:solidFill>
                  <a:srgbClr val="002060"/>
                </a:solidFill>
              </a:rPr>
              <a:t>Подать заявление на новый статус, пройти обсуждение в Проектном офисе и представить новый вариант проекта на отчетной конференции 2025 года</a:t>
            </a:r>
          </a:p>
          <a:p>
            <a:pPr lvl="0"/>
            <a:r>
              <a:rPr lang="ru-RU" dirty="0">
                <a:solidFill>
                  <a:srgbClr val="002060"/>
                </a:solidFill>
              </a:rPr>
              <a:t>Оформить результаты реализации проекта в один из объектов (практика, технология, программа, методическая разработка) и пройти экспертизу в соответствии с Положением об экспертизе</a:t>
            </a:r>
          </a:p>
          <a:p>
            <a:endParaRPr lang="ru-RU" dirty="0"/>
          </a:p>
        </p:txBody>
      </p:sp>
      <p:pic>
        <p:nvPicPr>
          <p:cNvPr id="4" name="Picture 2" descr="D:\Рабочий стол\МТА\Орг МТА\Исходящие от МТА\логотип МТА\MTA-01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2" t="32471" r="65049" b="34268"/>
          <a:stretch/>
        </p:blipFill>
        <p:spPr bwMode="auto">
          <a:xfrm>
            <a:off x="8013940" y="116632"/>
            <a:ext cx="1130060" cy="111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9980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9914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Список стратегических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проектов на 2025-2026 учебный год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rgbClr val="002060"/>
                </a:solidFill>
              </a:rPr>
              <a:t>Апробация способа </a:t>
            </a:r>
            <a:r>
              <a:rPr lang="ru-RU" dirty="0" err="1">
                <a:solidFill>
                  <a:srgbClr val="002060"/>
                </a:solidFill>
              </a:rPr>
              <a:t>тьюторского</a:t>
            </a:r>
            <a:r>
              <a:rPr lang="ru-RU" dirty="0">
                <a:solidFill>
                  <a:srgbClr val="002060"/>
                </a:solidFill>
              </a:rPr>
              <a:t> сопровождения новичков в РО» («Старт+» Координатор: </a:t>
            </a:r>
            <a:r>
              <a:rPr lang="ru-RU" dirty="0" err="1">
                <a:solidFill>
                  <a:srgbClr val="002060"/>
                </a:solidFill>
              </a:rPr>
              <a:t>Зюрина</a:t>
            </a:r>
            <a:r>
              <a:rPr lang="ru-RU" dirty="0">
                <a:solidFill>
                  <a:srgbClr val="002060"/>
                </a:solidFill>
              </a:rPr>
              <a:t> Т.А.)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Управление </a:t>
            </a:r>
            <a:r>
              <a:rPr lang="ru-RU" dirty="0">
                <a:solidFill>
                  <a:srgbClr val="002060"/>
                </a:solidFill>
              </a:rPr>
              <a:t>деятельностью МТА по определению и реализации базовых и дополнительных процессов внутри сообщества. Разработка перечня платных услуг МТА («Базовые и дополнительные процессы» Координатор: Тюмина М.В.)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«</a:t>
            </a:r>
            <a:r>
              <a:rPr lang="ru-RU" dirty="0">
                <a:solidFill>
                  <a:srgbClr val="002060"/>
                </a:solidFill>
              </a:rPr>
              <a:t>МОСТ – Межрегиональные обучающиеся сообщества тьюторов» (Координатор: Логинов Д.А.)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Институт </a:t>
            </a:r>
            <a:r>
              <a:rPr lang="ru-RU" dirty="0">
                <a:solidFill>
                  <a:srgbClr val="002060"/>
                </a:solidFill>
              </a:rPr>
              <a:t>супервизии для тьютора. («</a:t>
            </a:r>
            <a:r>
              <a:rPr lang="ru-RU" dirty="0" err="1">
                <a:solidFill>
                  <a:srgbClr val="002060"/>
                </a:solidFill>
              </a:rPr>
              <a:t>Тьюторвизия</a:t>
            </a:r>
            <a:r>
              <a:rPr lang="ru-RU" dirty="0">
                <a:solidFill>
                  <a:srgbClr val="002060"/>
                </a:solidFill>
              </a:rPr>
              <a:t>» Координатор: Князева Т.Б.)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Модель </a:t>
            </a:r>
            <a:r>
              <a:rPr lang="ru-RU" dirty="0">
                <a:solidFill>
                  <a:srgbClr val="002060"/>
                </a:solidFill>
              </a:rPr>
              <a:t>сопровождения проектных идей членов МТА (Координатор:  </a:t>
            </a:r>
            <a:r>
              <a:rPr lang="ru-RU" dirty="0" err="1">
                <a:solidFill>
                  <a:srgbClr val="002060"/>
                </a:solidFill>
              </a:rPr>
              <a:t>Кривунь</a:t>
            </a:r>
            <a:r>
              <a:rPr lang="ru-RU" dirty="0">
                <a:solidFill>
                  <a:srgbClr val="002060"/>
                </a:solidFill>
              </a:rPr>
              <a:t> М.П.).</a:t>
            </a:r>
          </a:p>
          <a:p>
            <a:endParaRPr lang="ru-RU" dirty="0"/>
          </a:p>
        </p:txBody>
      </p:sp>
      <p:pic>
        <p:nvPicPr>
          <p:cNvPr id="4" name="Picture 2" descr="D:\Рабочий стол\МТА\Орг МТА\Исходящие от МТА\логотип МТА\MTA-01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2" t="32471" r="65049" b="34268"/>
          <a:stretch/>
        </p:blipFill>
        <p:spPr bwMode="auto">
          <a:xfrm>
            <a:off x="8013940" y="116632"/>
            <a:ext cx="1130060" cy="111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1160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>Руководители </a:t>
            </a:r>
            <a:r>
              <a:rPr lang="ru-RU" sz="3600" b="1" dirty="0" smtClean="0">
                <a:solidFill>
                  <a:srgbClr val="C00000"/>
                </a:solidFill>
              </a:rPr>
              <a:t>РО после ОВС РО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rgbClr val="002060"/>
                </a:solidFill>
              </a:rPr>
              <a:t>Иркутская область – </a:t>
            </a:r>
            <a:r>
              <a:rPr lang="ru-RU" dirty="0" err="1">
                <a:solidFill>
                  <a:srgbClr val="002060"/>
                </a:solidFill>
              </a:rPr>
              <a:t>Безкровная</a:t>
            </a:r>
            <a:r>
              <a:rPr lang="ru-RU" dirty="0">
                <a:solidFill>
                  <a:srgbClr val="002060"/>
                </a:solidFill>
              </a:rPr>
              <a:t> Юлия Владимировна</a:t>
            </a:r>
          </a:p>
          <a:p>
            <a:r>
              <a:rPr lang="ru-RU" dirty="0">
                <a:solidFill>
                  <a:srgbClr val="002060"/>
                </a:solidFill>
              </a:rPr>
              <a:t>Краснодарский край – </a:t>
            </a:r>
            <a:r>
              <a:rPr lang="ru-RU" dirty="0" err="1">
                <a:solidFill>
                  <a:srgbClr val="002060"/>
                </a:solidFill>
              </a:rPr>
              <a:t>Валькова</a:t>
            </a:r>
            <a:r>
              <a:rPr lang="ru-RU" dirty="0">
                <a:solidFill>
                  <a:srgbClr val="002060"/>
                </a:solidFill>
              </a:rPr>
              <a:t> Ольга Юрьевна</a:t>
            </a:r>
          </a:p>
          <a:p>
            <a:r>
              <a:rPr lang="ru-RU" dirty="0">
                <a:solidFill>
                  <a:srgbClr val="002060"/>
                </a:solidFill>
              </a:rPr>
              <a:t>Ленинградская область – Князева Татьяна Борисовна</a:t>
            </a:r>
          </a:p>
          <a:p>
            <a:r>
              <a:rPr lang="ru-RU" dirty="0">
                <a:solidFill>
                  <a:srgbClr val="002060"/>
                </a:solidFill>
              </a:rPr>
              <a:t>Москва </a:t>
            </a:r>
            <a:r>
              <a:rPr lang="ru-RU" dirty="0" smtClean="0">
                <a:solidFill>
                  <a:srgbClr val="002060"/>
                </a:solidFill>
              </a:rPr>
              <a:t>и Московская область– </a:t>
            </a:r>
            <a:r>
              <a:rPr lang="ru-RU" b="1" dirty="0" err="1" smtClean="0">
                <a:solidFill>
                  <a:srgbClr val="002060"/>
                </a:solidFill>
              </a:rPr>
              <a:t>Чернис</a:t>
            </a:r>
            <a:r>
              <a:rPr lang="ru-RU" b="1" dirty="0" smtClean="0">
                <a:solidFill>
                  <a:srgbClr val="002060"/>
                </a:solidFill>
              </a:rPr>
              <a:t> Юлия Анатольевна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Новосибирская область – Хомченко Наталья </a:t>
            </a:r>
            <a:r>
              <a:rPr lang="ru-RU" dirty="0" smtClean="0">
                <a:solidFill>
                  <a:srgbClr val="002060"/>
                </a:solidFill>
              </a:rPr>
              <a:t>Евгеньевна</a:t>
            </a:r>
            <a:endParaRPr lang="ru-RU" i="1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Пермский край – </a:t>
            </a:r>
            <a:r>
              <a:rPr lang="ru-RU" dirty="0" err="1" smtClean="0">
                <a:solidFill>
                  <a:srgbClr val="002060"/>
                </a:solidFill>
              </a:rPr>
              <a:t>Зюрина</a:t>
            </a:r>
            <a:r>
              <a:rPr lang="ru-RU" dirty="0" smtClean="0">
                <a:solidFill>
                  <a:srgbClr val="002060"/>
                </a:solidFill>
              </a:rPr>
              <a:t> Татьяна Анатольевна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Приморский край – Лавриненко Татьяна Дмитриевна</a:t>
            </a:r>
          </a:p>
          <a:p>
            <a:r>
              <a:rPr lang="ru-RU" dirty="0">
                <a:solidFill>
                  <a:srgbClr val="002060"/>
                </a:solidFill>
              </a:rPr>
              <a:t>Санкт-Петербург – </a:t>
            </a:r>
            <a:r>
              <a:rPr lang="ru-RU" dirty="0" err="1">
                <a:solidFill>
                  <a:srgbClr val="002060"/>
                </a:solidFill>
              </a:rPr>
              <a:t>Олефир</a:t>
            </a:r>
            <a:r>
              <a:rPr lang="ru-RU" dirty="0">
                <a:solidFill>
                  <a:srgbClr val="002060"/>
                </a:solidFill>
              </a:rPr>
              <a:t> Людмила Николаевна</a:t>
            </a:r>
          </a:p>
          <a:p>
            <a:r>
              <a:rPr lang="ru-RU" dirty="0">
                <a:solidFill>
                  <a:srgbClr val="002060"/>
                </a:solidFill>
              </a:rPr>
              <a:t>Свердловская область – Ткачева Лариса Николаевна</a:t>
            </a:r>
          </a:p>
          <a:p>
            <a:r>
              <a:rPr lang="ru-RU" dirty="0">
                <a:solidFill>
                  <a:srgbClr val="002060"/>
                </a:solidFill>
              </a:rPr>
              <a:t>Томская область – Банников Александр Александрович</a:t>
            </a:r>
          </a:p>
          <a:p>
            <a:r>
              <a:rPr lang="ru-RU" dirty="0">
                <a:solidFill>
                  <a:srgbClr val="002060"/>
                </a:solidFill>
              </a:rPr>
              <a:t>Удмуртская республика – </a:t>
            </a:r>
            <a:r>
              <a:rPr lang="ru-RU" dirty="0" smtClean="0">
                <a:solidFill>
                  <a:srgbClr val="002060"/>
                </a:solidFill>
              </a:rPr>
              <a:t>Дьяконова Наталья Львовна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Чувашская республика </a:t>
            </a:r>
            <a:r>
              <a:rPr lang="ru-RU" b="1" dirty="0">
                <a:solidFill>
                  <a:srgbClr val="002060"/>
                </a:solidFill>
              </a:rPr>
              <a:t>– </a:t>
            </a:r>
            <a:r>
              <a:rPr lang="ru-RU" b="1" dirty="0" smtClean="0">
                <a:solidFill>
                  <a:srgbClr val="002060"/>
                </a:solidFill>
              </a:rPr>
              <a:t>Никулина Татьяна Григорьевна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Ярославская область – Тихомирова Ольга Вячеславовна</a:t>
            </a:r>
            <a:endParaRPr lang="ru-RU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5" name="Picture 2" descr="D:\Рабочий стол\МТА\Орг МТА\Исходящие от МТА\логотип МТА\MTA-01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2" t="32471" r="65049" b="34268"/>
          <a:stretch/>
        </p:blipFill>
        <p:spPr bwMode="auto">
          <a:xfrm>
            <a:off x="8013940" y="116632"/>
            <a:ext cx="1130060" cy="111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41954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Рабочий стол\МТА\Орг МТА\Исходящие от МТА\логотип МТА\MTA-01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2" t="32471" r="65049" b="34268"/>
          <a:stretch/>
        </p:blipFill>
        <p:spPr bwMode="auto">
          <a:xfrm>
            <a:off x="8013940" y="116632"/>
            <a:ext cx="1130060" cy="111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Основные подходы к формированию календаря событий и мероприятий  МТА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1. Событие, претендующее на статус – событие МТА (использование </a:t>
            </a:r>
            <a:r>
              <a:rPr lang="ru-RU" dirty="0" err="1" smtClean="0">
                <a:solidFill>
                  <a:srgbClr val="002060"/>
                </a:solidFill>
              </a:rPr>
              <a:t>айдентики</a:t>
            </a:r>
            <a:r>
              <a:rPr lang="ru-RU" dirty="0" smtClean="0">
                <a:solidFill>
                  <a:srgbClr val="002060"/>
                </a:solidFill>
              </a:rPr>
              <a:t> МТА, информационных ресурсов МТА), рассматривается на заседании Правления.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2. Обучающие мероприятия проходят на основе программ ДПО, прошедших экспертизу МТА, по заявкам РО.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3. Сертификаты и другие документы МТА оформляются только по итогам событий и мероприятий из календаря МТА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1580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Рабочий стол\МТА\Орг МТА\Исходящие от МТА\логотип МТА\MTA-01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2" t="32471" r="65049" b="34268"/>
          <a:stretch/>
        </p:blipFill>
        <p:spPr bwMode="auto">
          <a:xfrm>
            <a:off x="8013940" y="116632"/>
            <a:ext cx="1130060" cy="111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Основные события и мероприятия МТА </a:t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>на 2025-2026 учебный год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2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XVIII </a:t>
            </a:r>
            <a:r>
              <a:rPr lang="ru-RU" b="1" dirty="0" err="1" smtClean="0">
                <a:solidFill>
                  <a:srgbClr val="002060"/>
                </a:solidFill>
              </a:rPr>
              <a:t>Международая</a:t>
            </a:r>
            <a:r>
              <a:rPr lang="ru-RU" b="1" dirty="0" smtClean="0">
                <a:solidFill>
                  <a:srgbClr val="002060"/>
                </a:solidFill>
              </a:rPr>
              <a:t> научно-практическая конференция </a:t>
            </a:r>
            <a:r>
              <a:rPr lang="ru-RU" b="1" dirty="0">
                <a:solidFill>
                  <a:srgbClr val="002060"/>
                </a:solidFill>
              </a:rPr>
              <a:t>(XXХ Всероссийской</a:t>
            </a:r>
            <a:r>
              <a:rPr lang="ru-RU" b="1" dirty="0" smtClean="0">
                <a:solidFill>
                  <a:srgbClr val="002060"/>
                </a:solidFill>
              </a:rPr>
              <a:t>) «</a:t>
            </a:r>
            <a:r>
              <a:rPr lang="ru-RU" b="1" dirty="0" err="1">
                <a:solidFill>
                  <a:srgbClr val="002060"/>
                </a:solidFill>
              </a:rPr>
              <a:t>Тьюторство</a:t>
            </a:r>
            <a:r>
              <a:rPr lang="ru-RU" b="1" dirty="0">
                <a:solidFill>
                  <a:srgbClr val="002060"/>
                </a:solidFill>
              </a:rPr>
              <a:t> в открытом образовательном пространстве: </a:t>
            </a:r>
            <a:r>
              <a:rPr lang="ru-RU" b="1" dirty="0" smtClean="0">
                <a:solidFill>
                  <a:srgbClr val="002060"/>
                </a:solidFill>
              </a:rPr>
              <a:t>индивидуализация </a:t>
            </a:r>
            <a:r>
              <a:rPr lang="ru-RU" b="1" dirty="0">
                <a:solidFill>
                  <a:srgbClr val="002060"/>
                </a:solidFill>
              </a:rPr>
              <a:t>и </a:t>
            </a:r>
            <a:r>
              <a:rPr lang="ru-RU" b="1" dirty="0" err="1">
                <a:solidFill>
                  <a:srgbClr val="002060"/>
                </a:solidFill>
              </a:rPr>
              <a:t>тьюторство</a:t>
            </a:r>
            <a:r>
              <a:rPr lang="ru-RU" b="1" dirty="0">
                <a:solidFill>
                  <a:srgbClr val="002060"/>
                </a:solidFill>
              </a:rPr>
              <a:t> в социальных и профессиональных проектах</a:t>
            </a:r>
            <a:r>
              <a:rPr lang="ru-RU" b="1" dirty="0" smtClean="0">
                <a:solidFill>
                  <a:srgbClr val="002060"/>
                </a:solidFill>
              </a:rPr>
              <a:t>» (октябрь 2025)</a:t>
            </a:r>
          </a:p>
          <a:p>
            <a:r>
              <a:rPr lang="ru-RU" b="1" dirty="0">
                <a:solidFill>
                  <a:srgbClr val="002060"/>
                </a:solidFill>
              </a:rPr>
              <a:t>«День тьютора» (экспертиза) (ноябрь 2025</a:t>
            </a:r>
            <a:r>
              <a:rPr lang="ru-RU" b="1" dirty="0" smtClean="0">
                <a:solidFill>
                  <a:srgbClr val="002060"/>
                </a:solidFill>
              </a:rPr>
              <a:t>)</a:t>
            </a:r>
          </a:p>
          <a:p>
            <a:r>
              <a:rPr lang="ru-RU" b="1" dirty="0" err="1" smtClean="0">
                <a:solidFill>
                  <a:srgbClr val="002060"/>
                </a:solidFill>
              </a:rPr>
              <a:t>НеКонференция</a:t>
            </a:r>
            <a:r>
              <a:rPr lang="ru-RU" b="1" dirty="0" smtClean="0">
                <a:solidFill>
                  <a:srgbClr val="002060"/>
                </a:solidFill>
              </a:rPr>
              <a:t>,  Ярославль (февраль 2026)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Всероссийский конкурс «Тьютор года-2026», Пермь, (март 2026)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Стратегический семинар (Ленинградская область) (август 2026)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+ инициативы РО и межрегиональных групп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+ инициативы, заявленные «Проектным офисом»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+ обучение по программам, заявителями которых являются РО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3811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Правление  МТА на 2025-026 учебный год (23)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85000" lnSpcReduction="20000"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Президент  - Ковалева Т.М.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вице-президент – Суханова Е.А.</a:t>
            </a:r>
          </a:p>
          <a:p>
            <a:r>
              <a:rPr lang="ru-RU" sz="2800" dirty="0">
                <a:solidFill>
                  <a:srgbClr val="002060"/>
                </a:solidFill>
              </a:rPr>
              <a:t>п</a:t>
            </a:r>
            <a:r>
              <a:rPr lang="ru-RU" sz="2800" dirty="0" smtClean="0">
                <a:solidFill>
                  <a:srgbClr val="002060"/>
                </a:solidFill>
              </a:rPr>
              <a:t>редседатель Правления – Тюмина М.В.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заместитель </a:t>
            </a:r>
            <a:r>
              <a:rPr lang="ru-RU" sz="2800" dirty="0">
                <a:solidFill>
                  <a:srgbClr val="002060"/>
                </a:solidFill>
              </a:rPr>
              <a:t>п</a:t>
            </a:r>
            <a:r>
              <a:rPr lang="ru-RU" sz="2800" dirty="0" smtClean="0">
                <a:solidFill>
                  <a:srgbClr val="002060"/>
                </a:solidFill>
              </a:rPr>
              <a:t>редседателя </a:t>
            </a:r>
            <a:r>
              <a:rPr lang="ru-RU" sz="2800" dirty="0">
                <a:solidFill>
                  <a:srgbClr val="002060"/>
                </a:solidFill>
              </a:rPr>
              <a:t>Правления по </a:t>
            </a:r>
            <a:r>
              <a:rPr lang="ru-RU" sz="2800" dirty="0" err="1" smtClean="0">
                <a:solidFill>
                  <a:srgbClr val="002060"/>
                </a:solidFill>
              </a:rPr>
              <a:t>оргвопросам</a:t>
            </a:r>
            <a:r>
              <a:rPr lang="ru-RU" sz="2800" dirty="0" smtClean="0">
                <a:solidFill>
                  <a:srgbClr val="002060"/>
                </a:solidFill>
              </a:rPr>
              <a:t> – </a:t>
            </a:r>
            <a:r>
              <a:rPr lang="ru-RU" sz="2800" dirty="0" err="1" smtClean="0">
                <a:solidFill>
                  <a:srgbClr val="002060"/>
                </a:solidFill>
              </a:rPr>
              <a:t>Шилохвостова</a:t>
            </a:r>
            <a:r>
              <a:rPr lang="ru-RU" sz="2800" dirty="0" smtClean="0">
                <a:solidFill>
                  <a:srgbClr val="002060"/>
                </a:solidFill>
              </a:rPr>
              <a:t> Л.А.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endParaRPr lang="ru-RU" sz="2800" dirty="0" smtClean="0">
              <a:solidFill>
                <a:srgbClr val="002060"/>
              </a:solidFill>
            </a:endParaRPr>
          </a:p>
          <a:p>
            <a:r>
              <a:rPr lang="ru-RU" sz="2800" dirty="0" smtClean="0">
                <a:solidFill>
                  <a:srgbClr val="002060"/>
                </a:solidFill>
              </a:rPr>
              <a:t>руководитель </a:t>
            </a:r>
            <a:r>
              <a:rPr lang="ru-RU" sz="2800" dirty="0">
                <a:solidFill>
                  <a:srgbClr val="002060"/>
                </a:solidFill>
              </a:rPr>
              <a:t>«Проектного офиса»- Дьяконова Н.Л</a:t>
            </a:r>
            <a:endParaRPr lang="ru-RU" sz="2800" dirty="0" smtClean="0">
              <a:solidFill>
                <a:srgbClr val="002060"/>
              </a:solidFill>
            </a:endParaRPr>
          </a:p>
          <a:p>
            <a:r>
              <a:rPr lang="ru-RU" sz="2800" dirty="0">
                <a:solidFill>
                  <a:srgbClr val="002060"/>
                </a:solidFill>
              </a:rPr>
              <a:t>к</a:t>
            </a:r>
            <a:r>
              <a:rPr lang="ru-RU" sz="2800" dirty="0" smtClean="0">
                <a:solidFill>
                  <a:srgbClr val="002060"/>
                </a:solidFill>
              </a:rPr>
              <a:t>онсультант </a:t>
            </a:r>
            <a:r>
              <a:rPr lang="ru-RU" sz="2800" dirty="0">
                <a:solidFill>
                  <a:srgbClr val="002060"/>
                </a:solidFill>
              </a:rPr>
              <a:t>экспертного сообщества - Степанов С.А.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менеджер </a:t>
            </a:r>
            <a:r>
              <a:rPr lang="ru-RU" sz="2800" dirty="0">
                <a:solidFill>
                  <a:srgbClr val="002060"/>
                </a:solidFill>
              </a:rPr>
              <a:t>сайта </a:t>
            </a:r>
            <a:r>
              <a:rPr lang="ru-RU" sz="2800" dirty="0" smtClean="0">
                <a:solidFill>
                  <a:srgbClr val="002060"/>
                </a:solidFill>
              </a:rPr>
              <a:t>МТА, координатор экспертной деятельности – </a:t>
            </a:r>
            <a:r>
              <a:rPr lang="ru-RU" sz="2800" dirty="0" err="1" smtClean="0">
                <a:solidFill>
                  <a:srgbClr val="002060"/>
                </a:solidFill>
              </a:rPr>
              <a:t>Лашова</a:t>
            </a:r>
            <a:r>
              <a:rPr lang="ru-RU" sz="2800" dirty="0" smtClean="0">
                <a:solidFill>
                  <a:srgbClr val="002060"/>
                </a:solidFill>
              </a:rPr>
              <a:t> В.А.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?координатор </a:t>
            </a:r>
            <a:r>
              <a:rPr lang="ru-RU" sz="2800" dirty="0">
                <a:solidFill>
                  <a:srgbClr val="002060"/>
                </a:solidFill>
              </a:rPr>
              <a:t>направления 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>
                <a:solidFill>
                  <a:srgbClr val="002060"/>
                </a:solidFill>
              </a:rPr>
              <a:t>“Книги МТА</a:t>
            </a:r>
            <a:r>
              <a:rPr lang="ru-RU" sz="2800" dirty="0" smtClean="0">
                <a:solidFill>
                  <a:srgbClr val="002060"/>
                </a:solidFill>
              </a:rPr>
              <a:t>” – </a:t>
            </a:r>
            <a:r>
              <a:rPr lang="ru-RU" sz="2800" dirty="0" err="1" smtClean="0">
                <a:solidFill>
                  <a:srgbClr val="002060"/>
                </a:solidFill>
              </a:rPr>
              <a:t>Чернис</a:t>
            </a:r>
            <a:r>
              <a:rPr lang="ru-RU" sz="2800" dirty="0" smtClean="0">
                <a:solidFill>
                  <a:srgbClr val="002060"/>
                </a:solidFill>
              </a:rPr>
              <a:t> Ю.А.</a:t>
            </a:r>
          </a:p>
          <a:p>
            <a:r>
              <a:rPr lang="ru-RU" sz="2800" dirty="0">
                <a:solidFill>
                  <a:srgbClr val="002060"/>
                </a:solidFill>
              </a:rPr>
              <a:t>р</a:t>
            </a:r>
            <a:r>
              <a:rPr lang="ru-RU" sz="2800" dirty="0" smtClean="0">
                <a:solidFill>
                  <a:srgbClr val="002060"/>
                </a:solidFill>
              </a:rPr>
              <a:t>уководители РО (13)</a:t>
            </a:r>
          </a:p>
          <a:p>
            <a:r>
              <a:rPr lang="ru-RU" sz="2800" dirty="0">
                <a:solidFill>
                  <a:srgbClr val="002060"/>
                </a:solidFill>
              </a:rPr>
              <a:t>р</a:t>
            </a:r>
            <a:r>
              <a:rPr lang="ru-RU" sz="2800" dirty="0" smtClean="0">
                <a:solidFill>
                  <a:srgbClr val="002060"/>
                </a:solidFill>
              </a:rPr>
              <a:t>уководители стратегических проектов (5)</a:t>
            </a:r>
          </a:p>
          <a:p>
            <a:r>
              <a:rPr lang="ru-RU" sz="2800" dirty="0">
                <a:solidFill>
                  <a:srgbClr val="002060"/>
                </a:solidFill>
              </a:rPr>
              <a:t>р</a:t>
            </a:r>
            <a:r>
              <a:rPr lang="ru-RU" sz="2800" dirty="0" smtClean="0">
                <a:solidFill>
                  <a:srgbClr val="002060"/>
                </a:solidFill>
              </a:rPr>
              <a:t>уководители локальных проектов (2)</a:t>
            </a:r>
          </a:p>
          <a:p>
            <a:endParaRPr lang="ru-RU" sz="2800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Picture 2" descr="D:\Рабочий стол\МТА\Орг МТА\Исходящие от МТА\логотип МТА\MTA-01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2" t="32471" r="65049" b="34268"/>
          <a:stretch/>
        </p:blipFill>
        <p:spPr bwMode="auto">
          <a:xfrm>
            <a:off x="8013940" y="0"/>
            <a:ext cx="1130060" cy="111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358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Состав Правления МТА на 2025-2026 учебный год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715000"/>
          </a:xfrm>
        </p:spPr>
        <p:txBody>
          <a:bodyPr>
            <a:normAutofit fontScale="4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002060"/>
                </a:solidFill>
              </a:rPr>
              <a:t>Ковалева Татьяна Михайловна – президент МТА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002060"/>
                </a:solidFill>
              </a:rPr>
              <a:t>Суханова Елена Анатольевна – вице-президент МТА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002060"/>
                </a:solidFill>
              </a:rPr>
              <a:t>Тюмина Марина Владимировна -  председатель Правления МТА , руководитель стратегического проекта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Дьяконова Наталья Львовна – руководитель РО Удмуртской республики, руководитель </a:t>
            </a:r>
            <a:r>
              <a:rPr lang="ru-RU" dirty="0" smtClean="0">
                <a:solidFill>
                  <a:srgbClr val="002060"/>
                </a:solidFill>
              </a:rPr>
              <a:t>Проектного офиса,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>
                <a:solidFill>
                  <a:srgbClr val="002060"/>
                </a:solidFill>
              </a:rPr>
              <a:t>Лашова</a:t>
            </a:r>
            <a:r>
              <a:rPr lang="ru-RU" dirty="0">
                <a:solidFill>
                  <a:srgbClr val="002060"/>
                </a:solidFill>
              </a:rPr>
              <a:t> Валентина Афанасьевна – менеджер сайта, координатор </a:t>
            </a:r>
            <a:r>
              <a:rPr lang="ru-RU" dirty="0" smtClean="0">
                <a:solidFill>
                  <a:srgbClr val="002060"/>
                </a:solidFill>
              </a:rPr>
              <a:t>ЭД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Степанов Сергей Анатольевич – консультант э</a:t>
            </a:r>
            <a:r>
              <a:rPr lang="ru-RU" dirty="0" smtClean="0">
                <a:solidFill>
                  <a:srgbClr val="002060"/>
                </a:solidFill>
              </a:rPr>
              <a:t>кспертного сообщества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Хомченко Наталья Евгеньевна – руководитель РО Новосибирской области,  координатор </a:t>
            </a:r>
            <a:r>
              <a:rPr lang="ru-RU" dirty="0" smtClean="0">
                <a:solidFill>
                  <a:srgbClr val="002060"/>
                </a:solidFill>
              </a:rPr>
              <a:t>обучения экспертов, руководитель локального проекта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>
                <a:solidFill>
                  <a:srgbClr val="002060"/>
                </a:solidFill>
              </a:rPr>
              <a:t>Шилохвостова</a:t>
            </a:r>
            <a:r>
              <a:rPr lang="ru-RU" dirty="0" smtClean="0">
                <a:solidFill>
                  <a:srgbClr val="002060"/>
                </a:solidFill>
              </a:rPr>
              <a:t> Лидия Александровна – заместитель председателя правления МТА 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>
                <a:solidFill>
                  <a:srgbClr val="002060"/>
                </a:solidFill>
              </a:rPr>
              <a:t>Безкровная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Юлия </a:t>
            </a:r>
            <a:r>
              <a:rPr lang="ru-RU" dirty="0" smtClean="0">
                <a:solidFill>
                  <a:srgbClr val="002060"/>
                </a:solidFill>
              </a:rPr>
              <a:t>Владимировна – руководитель РО Иркутской области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>
                <a:solidFill>
                  <a:srgbClr val="002060"/>
                </a:solidFill>
              </a:rPr>
              <a:t>Валькова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Ольга </a:t>
            </a:r>
            <a:r>
              <a:rPr lang="ru-RU" dirty="0" smtClean="0">
                <a:solidFill>
                  <a:srgbClr val="002060"/>
                </a:solidFill>
              </a:rPr>
              <a:t>Юрьевн – руководитель РО Краснодарского края 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002060"/>
                </a:solidFill>
              </a:rPr>
              <a:t>Князева </a:t>
            </a:r>
            <a:r>
              <a:rPr lang="ru-RU" dirty="0">
                <a:solidFill>
                  <a:srgbClr val="002060"/>
                </a:solidFill>
              </a:rPr>
              <a:t>Татьяна </a:t>
            </a:r>
            <a:r>
              <a:rPr lang="ru-RU" dirty="0" smtClean="0">
                <a:solidFill>
                  <a:srgbClr val="002060"/>
                </a:solidFill>
              </a:rPr>
              <a:t>Борисовна – руководитель РО Ленинградской области, руководитель стратегического проекта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>
                <a:solidFill>
                  <a:srgbClr val="002060"/>
                </a:solidFill>
              </a:rPr>
              <a:t>Чернис</a:t>
            </a:r>
            <a:r>
              <a:rPr lang="ru-RU" dirty="0" smtClean="0">
                <a:solidFill>
                  <a:srgbClr val="002060"/>
                </a:solidFill>
              </a:rPr>
              <a:t> Юлия </a:t>
            </a:r>
            <a:r>
              <a:rPr lang="ru-RU" dirty="0">
                <a:solidFill>
                  <a:srgbClr val="002060"/>
                </a:solidFill>
              </a:rPr>
              <a:t>А</a:t>
            </a:r>
            <a:r>
              <a:rPr lang="ru-RU" dirty="0" smtClean="0">
                <a:solidFill>
                  <a:srgbClr val="002060"/>
                </a:solidFill>
              </a:rPr>
              <a:t>натольевна - руководитель Московского РО и Московской области. Координатор направления «Книги МТА»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>
                <a:solidFill>
                  <a:srgbClr val="002060"/>
                </a:solidFill>
              </a:rPr>
              <a:t>Зюрина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Татьяна </a:t>
            </a:r>
            <a:r>
              <a:rPr lang="ru-RU" dirty="0" smtClean="0">
                <a:solidFill>
                  <a:srgbClr val="002060"/>
                </a:solidFill>
              </a:rPr>
              <a:t>Анатольевна – руководитель РО Пермского края, руководитель стратегического проекта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002060"/>
                </a:solidFill>
              </a:rPr>
              <a:t>Лавриненко </a:t>
            </a:r>
            <a:r>
              <a:rPr lang="ru-RU" dirty="0">
                <a:solidFill>
                  <a:srgbClr val="002060"/>
                </a:solidFill>
              </a:rPr>
              <a:t>Татьяна </a:t>
            </a:r>
            <a:r>
              <a:rPr lang="ru-RU" dirty="0" smtClean="0">
                <a:solidFill>
                  <a:srgbClr val="002060"/>
                </a:solidFill>
              </a:rPr>
              <a:t>Дмитриев – руководитель РО Приморского края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>
                <a:solidFill>
                  <a:srgbClr val="002060"/>
                </a:solidFill>
              </a:rPr>
              <a:t>Олефир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Людмила </a:t>
            </a:r>
            <a:r>
              <a:rPr lang="ru-RU" dirty="0" smtClean="0">
                <a:solidFill>
                  <a:srgbClr val="002060"/>
                </a:solidFill>
              </a:rPr>
              <a:t>Николаевна – руководитель РО С-Петербурга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002060"/>
                </a:solidFill>
              </a:rPr>
              <a:t>Ткачева </a:t>
            </a:r>
            <a:r>
              <a:rPr lang="ru-RU" dirty="0">
                <a:solidFill>
                  <a:srgbClr val="002060"/>
                </a:solidFill>
              </a:rPr>
              <a:t>Лариса </a:t>
            </a:r>
            <a:r>
              <a:rPr lang="ru-RU" dirty="0" smtClean="0">
                <a:solidFill>
                  <a:srgbClr val="002060"/>
                </a:solidFill>
              </a:rPr>
              <a:t>Николаевна – руководитель РО Свердловской области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002060"/>
                </a:solidFill>
              </a:rPr>
              <a:t>Банников </a:t>
            </a:r>
            <a:r>
              <a:rPr lang="ru-RU" dirty="0">
                <a:solidFill>
                  <a:srgbClr val="002060"/>
                </a:solidFill>
              </a:rPr>
              <a:t>Александр </a:t>
            </a:r>
            <a:r>
              <a:rPr lang="ru-RU" dirty="0" smtClean="0">
                <a:solidFill>
                  <a:srgbClr val="002060"/>
                </a:solidFill>
              </a:rPr>
              <a:t>Александрович  - руководитель РО Томской области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002060"/>
                </a:solidFill>
              </a:rPr>
              <a:t>Никулина Татьяна Григорьевна – руководитель РО Чувашской республики 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002060"/>
                </a:solidFill>
              </a:rPr>
              <a:t>Тихомирова </a:t>
            </a:r>
            <a:r>
              <a:rPr lang="ru-RU" dirty="0">
                <a:solidFill>
                  <a:srgbClr val="002060"/>
                </a:solidFill>
              </a:rPr>
              <a:t>Ольга </a:t>
            </a:r>
            <a:r>
              <a:rPr lang="ru-RU" dirty="0" smtClean="0">
                <a:solidFill>
                  <a:srgbClr val="002060"/>
                </a:solidFill>
              </a:rPr>
              <a:t>Вячеславовна – руководитель РО Ярославской области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002060"/>
                </a:solidFill>
              </a:rPr>
              <a:t>Логинов Дмитрий Александрович – руководитель стратегического проекта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>
                <a:solidFill>
                  <a:srgbClr val="002060"/>
                </a:solidFill>
              </a:rPr>
              <a:t>Кривунь</a:t>
            </a:r>
            <a:r>
              <a:rPr lang="ru-RU" dirty="0" smtClean="0">
                <a:solidFill>
                  <a:srgbClr val="002060"/>
                </a:solidFill>
              </a:rPr>
              <a:t> Мария Павловна – руководитель стратегического проекта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002060"/>
                </a:solidFill>
              </a:rPr>
              <a:t>Ветров Сергей Владимирович – руководитель локального проекта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>
                <a:solidFill>
                  <a:srgbClr val="002060"/>
                </a:solidFill>
              </a:rPr>
              <a:t>Куляпин</a:t>
            </a:r>
            <a:r>
              <a:rPr lang="ru-RU" dirty="0" smtClean="0">
                <a:solidFill>
                  <a:srgbClr val="002060"/>
                </a:solidFill>
              </a:rPr>
              <a:t> Алексей Сергеевич – руководитель локального проекта</a:t>
            </a:r>
          </a:p>
          <a:p>
            <a:endParaRPr lang="ru-RU" dirty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87416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1526</Words>
  <Application>Microsoft Office PowerPoint</Application>
  <PresentationFormat>Экран (4:3)</PresentationFormat>
  <Paragraphs>297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Отчетная конференция МТА</vt:lpstr>
      <vt:lpstr>Повестка дня</vt:lpstr>
      <vt:lpstr>Состав МТА </vt:lpstr>
      <vt:lpstr>Денежные средства МТА  (за 8 месяцев 2025 года)</vt:lpstr>
      <vt:lpstr>Статистика оплаты на 23.09.2025</vt:lpstr>
      <vt:lpstr>«Актив»  МТА</vt:lpstr>
      <vt:lpstr>Правление  МТА (26)</vt:lpstr>
      <vt:lpstr> Региональные отделения МТА (14)</vt:lpstr>
      <vt:lpstr>Экспертное сообщество</vt:lpstr>
      <vt:lpstr>О сайте МТА</vt:lpstr>
      <vt:lpstr>Сертификация и экспертиза</vt:lpstr>
      <vt:lpstr>Ключевые дела и проекты</vt:lpstr>
      <vt:lpstr> Заседания Правления МТА </vt:lpstr>
      <vt:lpstr>Из решения Правления МТА  по итогам стратегической сессии 2025</vt:lpstr>
      <vt:lpstr>Список стратегических  проектов на 2025-2026 учебный год</vt:lpstr>
      <vt:lpstr>Руководители РО после ОВС РО</vt:lpstr>
      <vt:lpstr>Основные подходы к формированию календаря событий и мероприятий  МТА</vt:lpstr>
      <vt:lpstr>Основные события и мероприятия МТА  на 2025-2026 учебный год</vt:lpstr>
      <vt:lpstr>Правление  МТА на 2025-026 учебный год (23)</vt:lpstr>
      <vt:lpstr>Состав Правления МТА на 2025-2026 учебный год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Отчетная конференция МТА</dc:title>
  <dc:creator>Admin</dc:creator>
  <cp:lastModifiedBy>Admin</cp:lastModifiedBy>
  <cp:revision>32</cp:revision>
  <dcterms:created xsi:type="dcterms:W3CDTF">2025-09-21T09:38:35Z</dcterms:created>
  <dcterms:modified xsi:type="dcterms:W3CDTF">2025-10-01T06:47:45Z</dcterms:modified>
</cp:coreProperties>
</file>