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920880" cy="34838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Управление </a:t>
            </a:r>
            <a:r>
              <a:rPr lang="ru-RU" sz="3600" b="1" dirty="0">
                <a:solidFill>
                  <a:srgbClr val="C00000"/>
                </a:solidFill>
              </a:rPr>
              <a:t>деятельностью МТА по определению и реализации базовых и дополнительных процессов внутри </a:t>
            </a:r>
            <a:r>
              <a:rPr lang="ru-RU" sz="3600" b="1" dirty="0" smtClean="0">
                <a:solidFill>
                  <a:srgbClr val="C00000"/>
                </a:solidFill>
              </a:rPr>
              <a:t>сообщества (базовые </a:t>
            </a:r>
            <a:r>
              <a:rPr lang="ru-RU" sz="3600" b="1" dirty="0">
                <a:solidFill>
                  <a:srgbClr val="C00000"/>
                </a:solidFill>
              </a:rPr>
              <a:t>и дополнительные процессы в МТА)</a:t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4509120"/>
            <a:ext cx="7128792" cy="189661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Стратегический проект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Координатор: Тюмина М.В.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Участники: </a:t>
            </a:r>
            <a:r>
              <a:rPr lang="ru-RU" sz="2400" dirty="0" err="1">
                <a:solidFill>
                  <a:srgbClr val="002060"/>
                </a:solidFill>
              </a:rPr>
              <a:t>Лашова</a:t>
            </a:r>
            <a:r>
              <a:rPr lang="ru-RU" sz="2400" dirty="0">
                <a:solidFill>
                  <a:srgbClr val="002060"/>
                </a:solidFill>
              </a:rPr>
              <a:t> В.А., </a:t>
            </a:r>
            <a:r>
              <a:rPr lang="ru-RU" sz="2400" dirty="0" err="1">
                <a:solidFill>
                  <a:srgbClr val="002060"/>
                </a:solidFill>
              </a:rPr>
              <a:t>Куляпин</a:t>
            </a:r>
            <a:r>
              <a:rPr lang="ru-RU" sz="2400" dirty="0">
                <a:solidFill>
                  <a:srgbClr val="002060"/>
                </a:solidFill>
              </a:rPr>
              <a:t> А.С., Хомченко Н.Е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Ярославль, 2025</a:t>
            </a:r>
            <a:endParaRPr lang="ru-RU" sz="2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4" t="28530" r="854" b="27918"/>
          <a:stretch/>
        </p:blipFill>
        <p:spPr bwMode="auto">
          <a:xfrm>
            <a:off x="2051720" y="116632"/>
            <a:ext cx="4834435" cy="117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165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Концептуальные основания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572000" y="1988840"/>
            <a:ext cx="0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72000" y="3429000"/>
            <a:ext cx="144016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3347864" y="3429000"/>
            <a:ext cx="1224136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60032" y="1527175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r>
              <a:rPr lang="ru-RU" b="1" dirty="0" smtClean="0">
                <a:solidFill>
                  <a:srgbClr val="002060"/>
                </a:solidFill>
              </a:rPr>
              <a:t>. соответствие </a:t>
            </a:r>
            <a:r>
              <a:rPr lang="ru-RU" b="1" dirty="0">
                <a:solidFill>
                  <a:srgbClr val="002060"/>
                </a:solidFill>
              </a:rPr>
              <a:t>миссии МТА (проекты, направления, </a:t>
            </a:r>
            <a:r>
              <a:rPr lang="ru-RU" b="1" dirty="0" err="1">
                <a:solidFill>
                  <a:srgbClr val="002060"/>
                </a:solidFill>
              </a:rPr>
              <a:t>кандидатная</a:t>
            </a:r>
            <a:r>
              <a:rPr lang="ru-RU" b="1" dirty="0">
                <a:solidFill>
                  <a:srgbClr val="002060"/>
                </a:solidFill>
              </a:rPr>
              <a:t> стратегия)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4757552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3. направленность </a:t>
            </a:r>
            <a:r>
              <a:rPr lang="ru-RU" b="1" dirty="0">
                <a:solidFill>
                  <a:srgbClr val="002060"/>
                </a:solidFill>
              </a:rPr>
              <a:t>на субъекта (индивидуальная и коллективная, извне или внутри, принадлежать к институции или из открытого образования, из какой сферы..)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5944" y="476120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r>
              <a:rPr lang="ru-RU" b="1" dirty="0" smtClean="0">
                <a:solidFill>
                  <a:srgbClr val="002060"/>
                </a:solidFill>
              </a:rPr>
              <a:t>. ресурсная </a:t>
            </a:r>
            <a:r>
              <a:rPr lang="ru-RU" b="1" dirty="0">
                <a:solidFill>
                  <a:srgbClr val="002060"/>
                </a:solidFill>
              </a:rPr>
              <a:t>обеспеченность (люди, финансы, информация…)</a:t>
            </a:r>
          </a:p>
        </p:txBody>
      </p:sp>
    </p:spTree>
    <p:extLst>
      <p:ext uri="{BB962C8B-B14F-4D97-AF65-F5344CB8AC3E}">
        <p14:creationId xmlns:p14="http://schemas.microsoft.com/office/powerpoint/2010/main" val="1065134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Ключевые понятия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Базовые процессы </a:t>
            </a:r>
            <a:r>
              <a:rPr lang="ru-RU" dirty="0">
                <a:solidFill>
                  <a:srgbClr val="002060"/>
                </a:solidFill>
              </a:rPr>
              <a:t>обеспечивают не только функционирование МТА, но и ее устойчивость и развитие с учетом обеспеченности </a:t>
            </a:r>
            <a:r>
              <a:rPr lang="ru-RU" dirty="0" smtClean="0">
                <a:solidFill>
                  <a:srgbClr val="002060"/>
                </a:solidFill>
              </a:rPr>
              <a:t>ресурсами.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Дополнительные </a:t>
            </a:r>
            <a:r>
              <a:rPr lang="ru-RU" b="1" dirty="0">
                <a:solidFill>
                  <a:srgbClr val="002060"/>
                </a:solidFill>
              </a:rPr>
              <a:t>процессы </a:t>
            </a:r>
            <a:r>
              <a:rPr lang="ru-RU" dirty="0">
                <a:solidFill>
                  <a:srgbClr val="002060"/>
                </a:solidFill>
              </a:rPr>
              <a:t>расширяют и поддерживают деятельность МТА по реализации миссии и стратегии МТА, содействуют/способствуют укреплению её позиций в разных сферах.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843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В</a:t>
            </a:r>
            <a:r>
              <a:rPr lang="ru-RU" b="1" dirty="0" smtClean="0">
                <a:solidFill>
                  <a:srgbClr val="C00000"/>
                </a:solidFill>
              </a:rPr>
              <a:t>озможности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Определять ежегодно </a:t>
            </a:r>
            <a:r>
              <a:rPr lang="ru-RU" dirty="0">
                <a:solidFill>
                  <a:srgbClr val="002060"/>
                </a:solidFill>
              </a:rPr>
              <a:t>перечень процессов – базовых и дополнительных.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С</a:t>
            </a:r>
            <a:r>
              <a:rPr lang="ru-RU" dirty="0" smtClean="0">
                <a:solidFill>
                  <a:srgbClr val="002060"/>
                </a:solidFill>
              </a:rPr>
              <a:t>оставлять </a:t>
            </a:r>
            <a:r>
              <a:rPr lang="ru-RU" dirty="0">
                <a:solidFill>
                  <a:srgbClr val="002060"/>
                </a:solidFill>
              </a:rPr>
              <a:t>перечень дополнительных услуг, который построен на востребованности какого-то конкретного вида деятельности и  направлен на привлечение дополнительных финансовых средств для </a:t>
            </a:r>
            <a:r>
              <a:rPr lang="ru-RU" dirty="0" smtClean="0">
                <a:solidFill>
                  <a:srgbClr val="002060"/>
                </a:solidFill>
              </a:rPr>
              <a:t>ассоциации.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Обеспечить перераспределения сил </a:t>
            </a:r>
            <a:r>
              <a:rPr lang="ru-RU" dirty="0">
                <a:solidFill>
                  <a:srgbClr val="002060"/>
                </a:solidFill>
              </a:rPr>
              <a:t>для поддержки базовых процессов.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55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Механизм действия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Каждая дополнительная услуга (внутри дополнительного процесса) предъявляется конкретным субъектом с обоснованием необходимости и проработанным вариантом финансового механизма на стратегическом семинаре, обсуждается на отчетной конференции и закрепляется решением Правления МТА.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Предлагается использовать на данном этапе два канала поступления средств. Первый – через целевые взносы (когда субъект, получающий услугу, вносит целевой взнос на счет МТА). И от групп, которые оказывают услугу, используя </a:t>
            </a:r>
            <a:r>
              <a:rPr lang="ru-RU" dirty="0" err="1">
                <a:solidFill>
                  <a:srgbClr val="002060"/>
                </a:solidFill>
              </a:rPr>
              <a:t>ресурсность</a:t>
            </a:r>
            <a:r>
              <a:rPr lang="ru-RU">
                <a:solidFill>
                  <a:srgbClr val="002060"/>
                </a:solidFill>
              </a:rPr>
              <a:t> </a:t>
            </a:r>
            <a:r>
              <a:rPr lang="ru-RU" smtClean="0">
                <a:solidFill>
                  <a:srgbClr val="002060"/>
                </a:solidFill>
              </a:rPr>
              <a:t>МТА,  </a:t>
            </a:r>
            <a:r>
              <a:rPr lang="ru-RU" dirty="0">
                <a:solidFill>
                  <a:srgbClr val="002060"/>
                </a:solidFill>
              </a:rPr>
              <a:t>путем отчисления 3-5% от дохода на счет ассоциации. Оба варианта – способы получения целевых взносов от физических лиц (по Уставу МТА)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60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Перечень базовых процессов на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2025-2026 учебный год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  <a:p>
            <a:r>
              <a:rPr lang="ru-RU" sz="3800" dirty="0" smtClean="0">
                <a:solidFill>
                  <a:srgbClr val="002060"/>
                </a:solidFill>
              </a:rPr>
              <a:t>Вступление </a:t>
            </a:r>
            <a:r>
              <a:rPr lang="ru-RU" sz="3800" dirty="0">
                <a:solidFill>
                  <a:srgbClr val="002060"/>
                </a:solidFill>
              </a:rPr>
              <a:t>в МТА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Создание </a:t>
            </a:r>
            <a:r>
              <a:rPr lang="ru-RU" sz="3800" dirty="0">
                <a:solidFill>
                  <a:srgbClr val="002060"/>
                </a:solidFill>
              </a:rPr>
              <a:t>РО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Экспертиза объект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Подготовка </a:t>
            </a:r>
            <a:r>
              <a:rPr lang="ru-RU" sz="3800" dirty="0">
                <a:solidFill>
                  <a:srgbClr val="002060"/>
                </a:solidFill>
              </a:rPr>
              <a:t>и проведение НПК, других событий в календаре событий МТА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Организация </a:t>
            </a:r>
            <a:r>
              <a:rPr lang="ru-RU" sz="3800" dirty="0">
                <a:solidFill>
                  <a:srgbClr val="002060"/>
                </a:solidFill>
              </a:rPr>
              <a:t>и проведение стратегического семинара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Управленческие </a:t>
            </a:r>
            <a:r>
              <a:rPr lang="ru-RU" sz="3800" dirty="0">
                <a:solidFill>
                  <a:srgbClr val="002060"/>
                </a:solidFill>
              </a:rPr>
              <a:t>процессы (Правление, руководство РО, бухгалтерия, менеджер сайта)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Информационное </a:t>
            </a:r>
            <a:r>
              <a:rPr lang="ru-RU" sz="3800" dirty="0">
                <a:solidFill>
                  <a:srgbClr val="002060"/>
                </a:solidFill>
              </a:rPr>
              <a:t>обеспечение (сайт, ВК, внутренний ТГ-чат, </a:t>
            </a:r>
            <a:r>
              <a:rPr lang="ru-RU" sz="3800" dirty="0" err="1">
                <a:solidFill>
                  <a:srgbClr val="002060"/>
                </a:solidFill>
              </a:rPr>
              <a:t>Вотсап</a:t>
            </a:r>
            <a:r>
              <a:rPr lang="ru-RU" sz="3800" dirty="0">
                <a:solidFill>
                  <a:srgbClr val="002060"/>
                </a:solidFill>
              </a:rPr>
              <a:t>-чат, ZOOM, электронная почта)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Методологический </a:t>
            </a:r>
            <a:r>
              <a:rPr lang="ru-RU" sz="3800" dirty="0">
                <a:solidFill>
                  <a:srgbClr val="002060"/>
                </a:solidFill>
              </a:rPr>
              <a:t>семинар МТА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Сопровождение </a:t>
            </a:r>
            <a:r>
              <a:rPr lang="ru-RU" sz="3800" dirty="0">
                <a:solidFill>
                  <a:srgbClr val="002060"/>
                </a:solidFill>
              </a:rPr>
              <a:t>стратегические проектов МТА в проектном офисе</a:t>
            </a:r>
          </a:p>
          <a:p>
            <a:r>
              <a:rPr lang="ru-RU" sz="3800" dirty="0" smtClean="0">
                <a:solidFill>
                  <a:srgbClr val="002060"/>
                </a:solidFill>
              </a:rPr>
              <a:t>Первичная </a:t>
            </a:r>
            <a:r>
              <a:rPr lang="ru-RU" sz="3800" dirty="0">
                <a:solidFill>
                  <a:srgbClr val="002060"/>
                </a:solidFill>
              </a:rPr>
              <a:t>консультация локальных проектов членов МТА в проектном офисе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86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Перечень дополнительных процессов на 2025-2026 учебный год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ru-RU" dirty="0" smtClean="0"/>
          </a:p>
          <a:p>
            <a:pPr lvl="0"/>
            <a:r>
              <a:rPr lang="ru-RU" dirty="0" smtClean="0">
                <a:solidFill>
                  <a:srgbClr val="002060"/>
                </a:solidFill>
              </a:rPr>
              <a:t>Образовательный </a:t>
            </a:r>
            <a:r>
              <a:rPr lang="ru-RU" dirty="0" err="1">
                <a:solidFill>
                  <a:srgbClr val="002060"/>
                </a:solidFill>
              </a:rPr>
              <a:t>интенсив</a:t>
            </a:r>
            <a:r>
              <a:rPr lang="ru-RU" dirty="0">
                <a:solidFill>
                  <a:srgbClr val="002060"/>
                </a:solidFill>
              </a:rPr>
              <a:t> по проектной деятельности 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Стажировка в процедуре сертификации тьютора 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Обучение экспертов (2-й модуль)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24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Система льгот для дополнительных процессов (платных услуг)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Главное основание для предоставления льгот – на момент ее получения - нет задолженностей по оплате членских взносов!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10% скидка для руководителей РО, ФЭ, координаторов страниц сайта МТА (ведущих ее не менее 2-х лет), руководителей стратегических проектов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463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Перспективы проекта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Создание отдельного счета в МТА – на развитие ассоциации.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Возможность проведения стратегического семинара с использованием этих средств</a:t>
            </a:r>
          </a:p>
          <a:p>
            <a:endParaRPr lang="ru-RU" dirty="0"/>
          </a:p>
          <a:p>
            <a:r>
              <a:rPr lang="ru-RU" i="1" dirty="0" smtClean="0">
                <a:solidFill>
                  <a:srgbClr val="002060"/>
                </a:solidFill>
              </a:rPr>
              <a:t>Предложение от бухгалтера – все целевые взносы 2025-2026 </a:t>
            </a:r>
            <a:r>
              <a:rPr lang="ru-RU" i="1" dirty="0" err="1" smtClean="0">
                <a:solidFill>
                  <a:srgbClr val="002060"/>
                </a:solidFill>
              </a:rPr>
              <a:t>гг</a:t>
            </a:r>
            <a:r>
              <a:rPr lang="ru-RU" i="1" dirty="0" smtClean="0">
                <a:solidFill>
                  <a:srgbClr val="002060"/>
                </a:solidFill>
              </a:rPr>
              <a:t> в графе «назначение»  указывать «на организацию и проведение стратегического семинара».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261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451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Управление деятельностью МТА по определению и реализации базовых и дополнительных процессов внутри сообщества (базовые и дополнительные процессы в МТА) </vt:lpstr>
      <vt:lpstr>Концептуальные основания</vt:lpstr>
      <vt:lpstr>Ключевые понятия</vt:lpstr>
      <vt:lpstr>Возможности</vt:lpstr>
      <vt:lpstr>Механизм действия</vt:lpstr>
      <vt:lpstr>Перечень базовых процессов на  2025-2026 учебный год</vt:lpstr>
      <vt:lpstr>Перечень дополнительных процессов на 2025-2026 учебный год</vt:lpstr>
      <vt:lpstr>Система льгот для дополнительных процессов (платных услуг) </vt:lpstr>
      <vt:lpstr>Перспективы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Управление деятельностью МТА по определению и реализации базовых и дополнительных процессов внутри сообщества (базовые и дополнительные процессы в МТА) </dc:title>
  <dc:creator>Admin</dc:creator>
  <cp:lastModifiedBy>Admin</cp:lastModifiedBy>
  <cp:revision>12</cp:revision>
  <dcterms:created xsi:type="dcterms:W3CDTF">2025-09-23T03:38:30Z</dcterms:created>
  <dcterms:modified xsi:type="dcterms:W3CDTF">2025-09-23T05:22:42Z</dcterms:modified>
</cp:coreProperties>
</file>