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6" r:id="rId4"/>
    <p:sldId id="258" r:id="rId5"/>
    <p:sldId id="259" r:id="rId6"/>
    <p:sldId id="260" r:id="rId7"/>
    <p:sldId id="267" r:id="rId8"/>
    <p:sldId id="270" r:id="rId9"/>
    <p:sldId id="264" r:id="rId10"/>
    <p:sldId id="265" r:id="rId11"/>
    <p:sldId id="268" r:id="rId12"/>
    <p:sldId id="269" r:id="rId13"/>
    <p:sldId id="271" r:id="rId14"/>
    <p:sldId id="273" r:id="rId15"/>
  </p:sldIdLst>
  <p:sldSz cx="14630400" cy="8229600"/>
  <p:notesSz cx="8229600" cy="14630400"/>
  <p:embeddedFontLst>
    <p:embeddedFont>
      <p:font typeface="Tomorrow Semi Bold" panose="020B0604020202020204" charset="0"/>
      <p:regular r:id="rId17"/>
    </p:embeddedFont>
    <p:embeddedFont>
      <p:font typeface="Tomorrow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8" d="100"/>
          <a:sy n="98" d="100"/>
        </p:scale>
        <p:origin x="-198" y="-3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9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t.me/+1ZNP7ZiRe28wNDg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48" y="277403"/>
            <a:ext cx="5006939" cy="7510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0"/>
          <p:cNvSpPr/>
          <p:nvPr/>
        </p:nvSpPr>
        <p:spPr>
          <a:xfrm>
            <a:off x="7023116" y="753177"/>
            <a:ext cx="57836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Проект «Старт+»</a:t>
            </a:r>
            <a:endParaRPr lang="en-US" sz="44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023116" y="1760814"/>
            <a:ext cx="75282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dirty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Путь к культуре </a:t>
            </a:r>
            <a:r>
              <a:rPr lang="en-US" sz="3200" dirty="0" err="1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саморазвития</a:t>
            </a:r>
            <a:r>
              <a:rPr lang="en-US" sz="3200" dirty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endParaRPr lang="ru-RU" sz="3200" dirty="0" smtClean="0">
              <a:solidFill>
                <a:srgbClr val="0070C0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3200" dirty="0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 </a:t>
            </a:r>
            <a:r>
              <a:rPr lang="en-US" sz="3200" dirty="0" err="1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самообразования</a:t>
            </a:r>
            <a:r>
              <a:rPr lang="ru-RU" sz="3200" dirty="0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 </a:t>
            </a:r>
          </a:p>
          <a:p>
            <a:pPr marL="0" indent="0" algn="l">
              <a:lnSpc>
                <a:spcPts val="2850"/>
              </a:lnSpc>
              <a:buNone/>
            </a:pPr>
            <a:endParaRPr lang="ru-RU" sz="3200" dirty="0">
              <a:solidFill>
                <a:srgbClr val="0070C0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Ярославль  2025 .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36" y="3311905"/>
            <a:ext cx="6723045" cy="4568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3896" y="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057" y="575798"/>
            <a:ext cx="2604135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6000" dirty="0" err="1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Команда</a:t>
            </a:r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</a:t>
            </a:r>
            <a:r>
              <a:rPr lang="en-US" sz="6000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роекта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58393" y="1298495"/>
            <a:ext cx="1953101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Координатор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58393" y="1841896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Зюрина Т. А.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3813775" y="1824604"/>
            <a:ext cx="1953101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Участники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991875" y="3316353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Косолапова Л. А</a:t>
            </a:r>
            <a:r>
              <a:rPr lang="en-US" sz="28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r>
              <a:rPr lang="ru-RU" sz="28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 (Пермь)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91875" y="4153067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Лавриненко Т. Д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 (Владивосток)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91875" y="4989874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Трясцина Т. 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</a:t>
            </a:r>
            <a:r>
              <a:rPr lang="en-US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</a:t>
            </a:r>
            <a:r>
              <a:rPr lang="ru-RU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жевск)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91875" y="2548994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Аксанова</a:t>
            </a: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Елена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(Краснодар)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61891" y="5885219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Егорова</a:t>
            </a: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Полина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(Ярославль)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991875" y="6722026"/>
            <a:ext cx="6700718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24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Толмачева</a:t>
            </a:r>
            <a:r>
              <a:rPr lang="en-US" sz="24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4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Юлия</a:t>
            </a:r>
            <a:r>
              <a:rPr lang="ru-RU" sz="24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(Ярославль)</a:t>
            </a:r>
            <a:endParaRPr lang="en-US" sz="2400" dirty="0"/>
          </a:p>
        </p:txBody>
      </p:sp>
      <p:pic>
        <p:nvPicPr>
          <p:cNvPr id="1026" name="Picture 2" descr="https://sun9-22.userapi.com/s/v1/if2/WUf5ESNcw7O3jU9BmLb-m2p8gE3suo-as7FMrB8udelRM_T4wksS-vGZXHtroIM5BvNRdWm7VtER-yQ6D1zY0qsu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70" y="2067547"/>
            <a:ext cx="7460620" cy="5595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0742" y="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5" y="-102795"/>
            <a:ext cx="11725275" cy="67913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0742" y="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8813" y="1669928"/>
            <a:ext cx="4199798" cy="6290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976805" y="434650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330" y="4814981"/>
            <a:ext cx="892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и</a:t>
            </a:r>
            <a:r>
              <a:rPr lang="ru-RU" sz="3200" dirty="0" smtClean="0"/>
              <a:t> позволит качественно удерживать миссию МТА.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278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46477" y="285273"/>
            <a:ext cx="6907649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ru-RU" sz="3700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Идея </a:t>
            </a:r>
            <a:r>
              <a:rPr lang="ru-RU" sz="37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</a:t>
            </a:r>
            <a:r>
              <a:rPr lang="en-US" sz="3700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роекта</a:t>
            </a:r>
            <a:r>
              <a:rPr lang="en-US" sz="3700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37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«Старт+»</a:t>
            </a:r>
            <a:endParaRPr lang="en-US" sz="3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6258272" y="977143"/>
            <a:ext cx="753284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Проект «Старт+» формирует культуру саморазвития и самообразования через тьюторское взаимодействие в </a:t>
            </a:r>
            <a:r>
              <a:rPr lang="en-US" sz="2800" dirty="0" err="1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региональном</a:t>
            </a:r>
            <a:r>
              <a:rPr lang="en-US" sz="2800" dirty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</a:t>
            </a:r>
            <a:r>
              <a:rPr lang="ru-RU" sz="2800" dirty="0" err="1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тделении</a:t>
            </a:r>
            <a:r>
              <a:rPr lang="en-US" sz="2800" dirty="0" smtClean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МТА.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6246477" y="2794965"/>
            <a:ext cx="4344658" cy="2342114"/>
          </a:xfrm>
          <a:prstGeom prst="roundRect">
            <a:avLst>
              <a:gd name="adj" fmla="val 4194"/>
            </a:avLst>
          </a:prstGeom>
          <a:solidFill>
            <a:srgbClr val="FCFCFC"/>
          </a:solidFill>
          <a:ln w="22860">
            <a:solidFill>
              <a:srgbClr val="D6D0D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03461" y="2627031"/>
            <a:ext cx="91440" cy="2616160"/>
          </a:xfrm>
          <a:prstGeom prst="roundRect">
            <a:avLst>
              <a:gd name="adj" fmla="val 31099"/>
            </a:avLst>
          </a:prstGeom>
          <a:solidFill>
            <a:srgbClr val="1D1D1B"/>
          </a:solidFill>
          <a:ln/>
        </p:spPr>
      </p:sp>
      <p:sp>
        <p:nvSpPr>
          <p:cNvPr id="8" name="Text 5"/>
          <p:cNvSpPr/>
          <p:nvPr/>
        </p:nvSpPr>
        <p:spPr>
          <a:xfrm>
            <a:off x="6430804" y="2862501"/>
            <a:ext cx="2493526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Концептуальная</a:t>
            </a: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185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б</a:t>
            </a:r>
            <a:r>
              <a:rPr lang="en-US" sz="185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аза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430804" y="3272314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Принцип индивидуализации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430804" y="3641884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Вариативность ресурсов и технологий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430804" y="4011454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Открытая образовательная среда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430804" y="4381024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Полное</a:t>
            </a: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5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тьюторское</a:t>
            </a:r>
            <a:r>
              <a:rPr lang="ru-RU" sz="145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действие 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430804" y="4750594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Учёт андрогогических принципов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258272" y="5481195"/>
            <a:ext cx="5824137" cy="2246590"/>
          </a:xfrm>
          <a:prstGeom prst="roundRect">
            <a:avLst>
              <a:gd name="adj" fmla="val 4884"/>
            </a:avLst>
          </a:prstGeom>
          <a:solidFill>
            <a:srgbClr val="FCFCFC"/>
          </a:solidFill>
          <a:ln w="22860">
            <a:solidFill>
              <a:srgbClr val="D6D0D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26898" y="5456890"/>
            <a:ext cx="91440" cy="2246590"/>
          </a:xfrm>
          <a:prstGeom prst="roundRect">
            <a:avLst>
              <a:gd name="adj" fmla="val 31099"/>
            </a:avLst>
          </a:prstGeom>
          <a:solidFill>
            <a:srgbClr val="1D1D1B"/>
          </a:solidFill>
          <a:ln/>
        </p:spPr>
      </p:sp>
      <p:sp>
        <p:nvSpPr>
          <p:cNvPr id="16" name="Text 13"/>
          <p:cNvSpPr/>
          <p:nvPr/>
        </p:nvSpPr>
        <p:spPr>
          <a:xfrm>
            <a:off x="6430804" y="5668208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Структура</a:t>
            </a:r>
            <a:r>
              <a:rPr lang="en-US" sz="18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185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</a:t>
            </a:r>
            <a:r>
              <a:rPr lang="en-US" sz="185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роекта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6430804" y="6078022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Годичный, модульный, нелинейный формат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6430804" y="6447592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Индивидуальная образовательная программа (ИОП)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6430804" y="6817162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Тьюторское сопровождение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6430804" y="7186732"/>
            <a:ext cx="7323773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Рефлексия результатов</a:t>
            </a:r>
            <a:endParaRPr lang="en-US" sz="145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80" y="530356"/>
            <a:ext cx="5217785" cy="7120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6465" y="-5522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9822" y="376952"/>
            <a:ext cx="3896558" cy="428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Цель и </a:t>
            </a:r>
            <a:r>
              <a:rPr lang="en-US" sz="4400" dirty="0" err="1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Задачи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роекта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79822" y="910571"/>
            <a:ext cx="6668214" cy="657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Сформировать устойчивую практику самообразования у членов РО МТА через внедрение тьюторского подхода и обеспечение доступа к разнообразным ресурсам и технологиям саморазвития.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00" y="1233621"/>
            <a:ext cx="205621" cy="2569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73107" y="1233621"/>
            <a:ext cx="1713667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Диагностика</a:t>
            </a:r>
            <a:endParaRPr lang="en-US" sz="2800" dirty="0"/>
          </a:p>
        </p:txBody>
      </p:sp>
      <p:sp>
        <p:nvSpPr>
          <p:cNvPr id="9" name="Text 5"/>
          <p:cNvSpPr/>
          <p:nvPr/>
        </p:nvSpPr>
        <p:spPr>
          <a:xfrm>
            <a:off x="7965888" y="1641958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Интересов, потребностей и компетенций участников.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00" y="2382083"/>
            <a:ext cx="205621" cy="2569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72258" y="2272275"/>
            <a:ext cx="1713667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Разработка ИОП</a:t>
            </a:r>
            <a:endParaRPr lang="en-US" sz="2800" dirty="0"/>
          </a:p>
        </p:txBody>
      </p:sp>
      <p:sp>
        <p:nvSpPr>
          <p:cNvPr id="12" name="Text 7"/>
          <p:cNvSpPr/>
          <p:nvPr/>
        </p:nvSpPr>
        <p:spPr>
          <a:xfrm>
            <a:off x="7965888" y="2610908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Создание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индивидуальных образовательных программ.</a:t>
            </a:r>
            <a:endParaRPr lang="en-US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00" y="3226475"/>
            <a:ext cx="205621" cy="25693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73107" y="3285265"/>
            <a:ext cx="1713667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Навигация</a:t>
            </a:r>
            <a:endParaRPr lang="en-US" sz="2800" dirty="0"/>
          </a:p>
        </p:txBody>
      </p:sp>
      <p:sp>
        <p:nvSpPr>
          <p:cNvPr id="15" name="Text 9"/>
          <p:cNvSpPr/>
          <p:nvPr/>
        </p:nvSpPr>
        <p:spPr>
          <a:xfrm>
            <a:off x="7935397" y="3599021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 ресурсам, методикам и инструментам самообучения.</a:t>
            </a:r>
            <a:endParaRPr lang="en-US" sz="20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00" y="4070866"/>
            <a:ext cx="205621" cy="25693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373107" y="4104780"/>
            <a:ext cx="1897856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Организация</a:t>
            </a: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280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</a:t>
            </a:r>
            <a:r>
              <a:rPr lang="en-US" sz="280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одулей</a:t>
            </a:r>
            <a:endParaRPr lang="en-US" sz="2800" dirty="0"/>
          </a:p>
        </p:txBody>
      </p:sp>
      <p:sp>
        <p:nvSpPr>
          <p:cNvPr id="18" name="Text 11"/>
          <p:cNvSpPr/>
          <p:nvPr/>
        </p:nvSpPr>
        <p:spPr>
          <a:xfrm>
            <a:off x="7935397" y="4443413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Гибкие образовательные блоки со свободным входом и </a:t>
            </a:r>
            <a:endParaRPr lang="ru-RU" sz="2000" dirty="0" smtClean="0">
              <a:solidFill>
                <a:srgbClr val="61615C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0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выходом</a:t>
            </a: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sz="20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00" y="5283795"/>
            <a:ext cx="205621" cy="256937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372258" y="5287805"/>
            <a:ext cx="2395895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Тьюторское</a:t>
            </a: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280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с</a:t>
            </a:r>
            <a:r>
              <a:rPr lang="en-US" sz="280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опровождение</a:t>
            </a:r>
            <a:endParaRPr lang="en-US" sz="2800" dirty="0"/>
          </a:p>
        </p:txBody>
      </p:sp>
      <p:sp>
        <p:nvSpPr>
          <p:cNvPr id="21" name="Text 13"/>
          <p:cNvSpPr/>
          <p:nvPr/>
        </p:nvSpPr>
        <p:spPr>
          <a:xfrm>
            <a:off x="7965888" y="5772883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На всех этапах: диагностика, планирование, </a:t>
            </a:r>
            <a:r>
              <a:rPr lang="en-US" sz="20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реализация</a:t>
            </a:r>
            <a:r>
              <a:rPr lang="en-US" sz="20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</a:t>
            </a:r>
            <a:endParaRPr lang="ru-RU" sz="2000" dirty="0" smtClean="0">
              <a:solidFill>
                <a:srgbClr val="61615C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0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рефлексия.</a:t>
            </a:r>
            <a:endParaRPr lang="en-US" sz="20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110" y="6496725"/>
            <a:ext cx="205621" cy="256937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8373725" y="6676424"/>
            <a:ext cx="1977390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80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Оценка</a:t>
            </a:r>
            <a:r>
              <a:rPr lang="en-US" sz="28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280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э</a:t>
            </a:r>
            <a:r>
              <a:rPr lang="en-US" sz="280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ффективности</a:t>
            </a:r>
            <a:endParaRPr lang="en-US" sz="2800" dirty="0"/>
          </a:p>
        </p:txBody>
      </p:sp>
      <p:sp>
        <p:nvSpPr>
          <p:cNvPr id="24" name="Text 15"/>
          <p:cNvSpPr/>
          <p:nvPr/>
        </p:nvSpPr>
        <p:spPr>
          <a:xfrm>
            <a:off x="7935397" y="7112479"/>
            <a:ext cx="6222802" cy="219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Через качественные и количественные индикаторы.</a:t>
            </a:r>
            <a:endParaRPr lang="en-US" sz="20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028" y="2333617"/>
            <a:ext cx="4543425" cy="558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6465" y="-5522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679" y="379214"/>
            <a:ext cx="7599283" cy="431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4000" b="1" dirty="0" err="1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Целевая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удитория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ринципы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еализации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82679" y="1291184"/>
            <a:ext cx="6664285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Активные члены РО МТА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82679" y="1820108"/>
            <a:ext cx="6664285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Новые вступающие члены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3818" y="2308026"/>
            <a:ext cx="6664285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Члены РО, готовые к </a:t>
            </a:r>
            <a:r>
              <a:rPr lang="en-US" sz="20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развитию</a:t>
            </a:r>
            <a:r>
              <a:rPr lang="en-US" sz="20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endParaRPr lang="ru-RU" sz="2000" dirty="0" smtClean="0">
              <a:solidFill>
                <a:srgbClr val="61615C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algn="l">
              <a:buSzPct val="100000"/>
            </a:pPr>
            <a:r>
              <a:rPr lang="en-US" sz="20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ранее</a:t>
            </a:r>
            <a:r>
              <a:rPr lang="en-US" sz="20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2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не активно участвовавшие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9558319" y="1388328"/>
            <a:ext cx="4528182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10" name="Text 7"/>
          <p:cNvSpPr/>
          <p:nvPr/>
        </p:nvSpPr>
        <p:spPr>
          <a:xfrm>
            <a:off x="10036882" y="1469061"/>
            <a:ext cx="172390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Индивидуализация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9930341" y="1820108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ИОП для каждого участника.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640503" y="2422890"/>
            <a:ext cx="4445998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13" name="Text 10"/>
          <p:cNvSpPr/>
          <p:nvPr/>
        </p:nvSpPr>
        <p:spPr>
          <a:xfrm>
            <a:off x="9805868" y="2549273"/>
            <a:ext cx="172390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Андрагогика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930341" y="2834678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Ориентация на опыт и мотивацию взрослых.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640504" y="3466920"/>
            <a:ext cx="4445998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16" name="Text 13"/>
          <p:cNvSpPr/>
          <p:nvPr/>
        </p:nvSpPr>
        <p:spPr>
          <a:xfrm>
            <a:off x="9930341" y="3545719"/>
            <a:ext cx="172390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Вариативность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9832538" y="3883705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Разнообразие форматов обучения.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640505" y="4543128"/>
            <a:ext cx="4445998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19" name="Text 16"/>
          <p:cNvSpPr/>
          <p:nvPr/>
        </p:nvSpPr>
        <p:spPr>
          <a:xfrm>
            <a:off x="9930341" y="4620536"/>
            <a:ext cx="172390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Открытость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9832538" y="4921441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Среда, стимулирующая эксперименты.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9640505" y="5612506"/>
            <a:ext cx="4445996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22" name="Text 19"/>
          <p:cNvSpPr/>
          <p:nvPr/>
        </p:nvSpPr>
        <p:spPr>
          <a:xfrm>
            <a:off x="9930341" y="5772878"/>
            <a:ext cx="172390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Нелинейность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9832538" y="6065159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Модули независимы, старт с любого.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9640506" y="6731105"/>
            <a:ext cx="4445996" cy="849630"/>
          </a:xfrm>
          <a:prstGeom prst="roundRect">
            <a:avLst>
              <a:gd name="adj" fmla="val 38960"/>
            </a:avLst>
          </a:prstGeom>
          <a:solidFill>
            <a:srgbClr val="F0EAEA"/>
          </a:solidFill>
          <a:ln/>
        </p:spPr>
      </p:sp>
      <p:sp>
        <p:nvSpPr>
          <p:cNvPr id="25" name="Text 22"/>
          <p:cNvSpPr/>
          <p:nvPr/>
        </p:nvSpPr>
        <p:spPr>
          <a:xfrm>
            <a:off x="9903671" y="6807037"/>
            <a:ext cx="1750576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Полнота</a:t>
            </a:r>
            <a:r>
              <a:rPr lang="ru-RU" sz="135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135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тьюторского</a:t>
            </a:r>
            <a:r>
              <a:rPr lang="ru-RU" sz="135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действи</a:t>
            </a:r>
            <a:r>
              <a:rPr lang="ru-RU" sz="135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я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9930341" y="7181257"/>
            <a:ext cx="638853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От диагностики до рефлексии.</a:t>
            </a:r>
            <a:endParaRPr lang="en-US" sz="1050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07" y="3272520"/>
            <a:ext cx="8047891" cy="4533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750"/>
            <a:ext cx="9991725" cy="55530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145" y="3657600"/>
            <a:ext cx="8583339" cy="47466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6465" y="-5522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97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75" y="293188"/>
            <a:ext cx="5819775" cy="2752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469" y="293188"/>
            <a:ext cx="6048375" cy="36861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75" y="4262651"/>
            <a:ext cx="5943600" cy="381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662" y="4262650"/>
            <a:ext cx="6197692" cy="3042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0696" y="0"/>
            <a:ext cx="1749704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9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6127" y="350520"/>
            <a:ext cx="5002054" cy="398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Риски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461367" y="912496"/>
            <a:ext cx="2040017" cy="238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 err="1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Минимизация</a:t>
            </a:r>
            <a:r>
              <a:rPr lang="en-US" sz="20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2000" dirty="0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</a:t>
            </a:r>
            <a:r>
              <a:rPr lang="en-US" sz="2000" dirty="0" err="1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исков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46127" y="1449705"/>
            <a:ext cx="5595077" cy="815697"/>
          </a:xfrm>
          <a:prstGeom prst="roundRect">
            <a:avLst>
              <a:gd name="adj" fmla="val 8968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0887" y="1449705"/>
            <a:ext cx="60960" cy="815697"/>
          </a:xfrm>
          <a:prstGeom prst="roundRect">
            <a:avLst>
              <a:gd name="adj" fmla="val 31367"/>
            </a:avLst>
          </a:prstGeom>
          <a:solidFill>
            <a:srgbClr val="1D1D1B"/>
          </a:solidFill>
          <a:ln/>
        </p:spPr>
      </p:sp>
      <p:sp>
        <p:nvSpPr>
          <p:cNvPr id="6" name="Text 4"/>
          <p:cNvSpPr/>
          <p:nvPr/>
        </p:nvSpPr>
        <p:spPr>
          <a:xfrm>
            <a:off x="634484" y="1592342"/>
            <a:ext cx="1593413" cy="199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Низкая мотивация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34484" y="1918811"/>
            <a:ext cx="6382583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Индивидуальные сессии, гибкий вход в модули.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46127" y="2392799"/>
            <a:ext cx="5595077" cy="815697"/>
          </a:xfrm>
          <a:prstGeom prst="roundRect">
            <a:avLst>
              <a:gd name="adj" fmla="val 8968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0887" y="2392799"/>
            <a:ext cx="60960" cy="815697"/>
          </a:xfrm>
          <a:prstGeom prst="roundRect">
            <a:avLst>
              <a:gd name="adj" fmla="val 31367"/>
            </a:avLst>
          </a:prstGeom>
          <a:solidFill>
            <a:srgbClr val="1D1D1B"/>
          </a:solidFill>
          <a:ln/>
        </p:spPr>
      </p:sp>
      <p:sp>
        <p:nvSpPr>
          <p:cNvPr id="10" name="Text 8"/>
          <p:cNvSpPr/>
          <p:nvPr/>
        </p:nvSpPr>
        <p:spPr>
          <a:xfrm>
            <a:off x="634484" y="2535436"/>
            <a:ext cx="1593413" cy="199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Перегрузка тьютора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34484" y="2861905"/>
            <a:ext cx="6382583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Распределение задач, peer-тьюторство.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91847" y="3371374"/>
            <a:ext cx="5549357" cy="815697"/>
          </a:xfrm>
          <a:prstGeom prst="roundRect">
            <a:avLst>
              <a:gd name="adj" fmla="val 8968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0887" y="3335893"/>
            <a:ext cx="60960" cy="815697"/>
          </a:xfrm>
          <a:prstGeom prst="roundRect">
            <a:avLst>
              <a:gd name="adj" fmla="val 31367"/>
            </a:avLst>
          </a:prstGeom>
          <a:solidFill>
            <a:srgbClr val="1D1D1B"/>
          </a:solidFill>
          <a:ln/>
        </p:spPr>
      </p:sp>
      <p:sp>
        <p:nvSpPr>
          <p:cNvPr id="14" name="Text 12"/>
          <p:cNvSpPr/>
          <p:nvPr/>
        </p:nvSpPr>
        <p:spPr>
          <a:xfrm>
            <a:off x="634484" y="3478530"/>
            <a:ext cx="1842968" cy="199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Технические проблемы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4484" y="3804999"/>
            <a:ext cx="6382583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Резервные форматы, тестовые сессии.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46127" y="4278987"/>
            <a:ext cx="5595077" cy="1053301"/>
          </a:xfrm>
          <a:prstGeom prst="roundRect">
            <a:avLst>
              <a:gd name="adj" fmla="val 8968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0887" y="4278987"/>
            <a:ext cx="60960" cy="815697"/>
          </a:xfrm>
          <a:prstGeom prst="roundRect">
            <a:avLst>
              <a:gd name="adj" fmla="val 31367"/>
            </a:avLst>
          </a:prstGeom>
          <a:solidFill>
            <a:srgbClr val="1D1D1B"/>
          </a:solidFill>
          <a:ln/>
        </p:spPr>
      </p:sp>
      <p:sp>
        <p:nvSpPr>
          <p:cNvPr id="18" name="Text 16"/>
          <p:cNvSpPr/>
          <p:nvPr/>
        </p:nvSpPr>
        <p:spPr>
          <a:xfrm>
            <a:off x="634484" y="4421624"/>
            <a:ext cx="1593413" cy="199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Нерегулярность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4484" y="4748093"/>
            <a:ext cx="6382583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Модульность, возможность вхождения в любой момент, </a:t>
            </a:r>
            <a:endParaRPr lang="ru-RU" sz="1600" dirty="0" smtClean="0">
              <a:solidFill>
                <a:srgbClr val="61615C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1600"/>
              </a:lnSpc>
              <a:buNone/>
            </a:pPr>
            <a:r>
              <a:rPr lang="en-US" sz="16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гибкий</a:t>
            </a:r>
            <a:r>
              <a:rPr lang="en-US" sz="16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график.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78864" y="430232"/>
            <a:ext cx="3256240" cy="238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Ожидаемые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езультаты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6728301" y="1031975"/>
            <a:ext cx="6713577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 каждого участника — разработанная и реализованная ИОП.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728300" y="1429764"/>
            <a:ext cx="6713577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Создана и апробирована модель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тьюторского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сопровождения</a:t>
            </a: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</a:p>
          <a:p>
            <a:pPr algn="l">
              <a:lnSpc>
                <a:spcPts val="1600"/>
              </a:lnSpc>
              <a:buSzPct val="100000"/>
            </a:pP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внутри РО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728303" y="1975069"/>
            <a:ext cx="6713577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Растет набор 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ru-RU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тьюторских</a:t>
            </a: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продуктов</a:t>
            </a:r>
            <a:endParaRPr lang="en-US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741" y="3224124"/>
            <a:ext cx="6118831" cy="459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6465" y="-5522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 22"/>
          <p:cNvSpPr/>
          <p:nvPr/>
        </p:nvSpPr>
        <p:spPr>
          <a:xfrm>
            <a:off x="6728303" y="2393517"/>
            <a:ext cx="6713577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ru-RU" dirty="0" smtClean="0">
                <a:solidFill>
                  <a:srgbClr val="6161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Фиксируется прирост членов МТА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2"/>
          <p:cNvSpPr/>
          <p:nvPr/>
        </p:nvSpPr>
        <p:spPr>
          <a:xfrm>
            <a:off x="6728299" y="2749418"/>
            <a:ext cx="6713577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Повышается активность членов МТА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298" y="373499"/>
            <a:ext cx="5596771" cy="424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Распространение и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у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стойчивость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475298" y="1137404"/>
            <a:ext cx="2037159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3200" dirty="0" err="1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Дальнейшие</a:t>
            </a:r>
            <a:r>
              <a:rPr lang="en-US" sz="3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ru-RU" sz="3200" dirty="0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ш</a:t>
            </a:r>
            <a:r>
              <a:rPr lang="en-US" sz="3200" dirty="0" err="1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аги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75298" y="1544717"/>
            <a:ext cx="5596771" cy="4568904"/>
          </a:xfrm>
          <a:prstGeom prst="roundRect">
            <a:avLst>
              <a:gd name="adj" fmla="val 446"/>
            </a:avLst>
          </a:prstGeom>
          <a:solidFill>
            <a:srgbClr val="F0EAEA"/>
          </a:solidFill>
          <a:ln/>
        </p:spPr>
      </p:sp>
      <p:sp>
        <p:nvSpPr>
          <p:cNvPr id="5" name="Shape 3"/>
          <p:cNvSpPr/>
          <p:nvPr/>
        </p:nvSpPr>
        <p:spPr>
          <a:xfrm>
            <a:off x="469989" y="1566743"/>
            <a:ext cx="5596771" cy="1040368"/>
          </a:xfrm>
          <a:prstGeom prst="roundRect">
            <a:avLst>
              <a:gd name="adj" fmla="val 1958"/>
            </a:avLst>
          </a:prstGeom>
          <a:solidFill>
            <a:srgbClr val="F0EAEA"/>
          </a:solidFill>
          <a:ln/>
        </p:spPr>
      </p:sp>
      <p:sp>
        <p:nvSpPr>
          <p:cNvPr id="6" name="Text 4"/>
          <p:cNvSpPr/>
          <p:nvPr/>
        </p:nvSpPr>
        <p:spPr>
          <a:xfrm>
            <a:off x="611029" y="1680448"/>
            <a:ext cx="1720929" cy="212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Методический пакет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1029" y="2028349"/>
            <a:ext cx="7803833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«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Как внедрить «Старт+» в локальном РО».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75299" y="2585085"/>
            <a:ext cx="5596770" cy="1244084"/>
          </a:xfrm>
          <a:prstGeom prst="rect">
            <a:avLst/>
          </a:prstGeom>
          <a:solidFill>
            <a:srgbClr val="F0EAEA"/>
          </a:solidFill>
          <a:ln/>
        </p:spPr>
      </p:sp>
      <p:sp>
        <p:nvSpPr>
          <p:cNvPr id="9" name="Shape 7"/>
          <p:cNvSpPr/>
          <p:nvPr/>
        </p:nvSpPr>
        <p:spPr>
          <a:xfrm>
            <a:off x="475298" y="2585085"/>
            <a:ext cx="8075295" cy="15240"/>
          </a:xfrm>
          <a:prstGeom prst="roundRect">
            <a:avLst>
              <a:gd name="adj" fmla="val 133679"/>
            </a:avLst>
          </a:prstGeom>
          <a:solidFill>
            <a:srgbClr val="D6D0D0"/>
          </a:solidFill>
          <a:ln/>
        </p:spPr>
      </p:sp>
      <p:sp>
        <p:nvSpPr>
          <p:cNvPr id="10" name="Shape 8"/>
          <p:cNvSpPr/>
          <p:nvPr/>
        </p:nvSpPr>
        <p:spPr>
          <a:xfrm>
            <a:off x="4918515" y="2246774"/>
            <a:ext cx="870802" cy="713720"/>
          </a:xfrm>
          <a:prstGeom prst="roundRect">
            <a:avLst>
              <a:gd name="adj" fmla="val 6002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92" y="2229415"/>
            <a:ext cx="616247" cy="77063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11029" y="2924532"/>
            <a:ext cx="2146697" cy="212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Презентация результатов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11029" y="3272433"/>
            <a:ext cx="7803833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 рамках РО и МТА.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475298" y="3844409"/>
            <a:ext cx="5596771" cy="1244084"/>
          </a:xfrm>
          <a:prstGeom prst="rect">
            <a:avLst/>
          </a:prstGeom>
          <a:solidFill>
            <a:srgbClr val="F0EAEA"/>
          </a:solidFill>
          <a:ln/>
        </p:spPr>
      </p:sp>
      <p:sp>
        <p:nvSpPr>
          <p:cNvPr id="15" name="Shape 12"/>
          <p:cNvSpPr/>
          <p:nvPr/>
        </p:nvSpPr>
        <p:spPr>
          <a:xfrm>
            <a:off x="475298" y="3829169"/>
            <a:ext cx="8075295" cy="15240"/>
          </a:xfrm>
          <a:prstGeom prst="roundRect">
            <a:avLst>
              <a:gd name="adj" fmla="val 133679"/>
            </a:avLst>
          </a:prstGeom>
          <a:solidFill>
            <a:srgbClr val="D6D0D0"/>
          </a:solidFill>
          <a:ln/>
        </p:spPr>
      </p:sp>
      <p:sp>
        <p:nvSpPr>
          <p:cNvPr id="16" name="Shape 13"/>
          <p:cNvSpPr/>
          <p:nvPr/>
        </p:nvSpPr>
        <p:spPr>
          <a:xfrm>
            <a:off x="4957205" y="3365204"/>
            <a:ext cx="832111" cy="653185"/>
          </a:xfrm>
          <a:prstGeom prst="roundRect">
            <a:avLst>
              <a:gd name="adj" fmla="val 6002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174" y="3318903"/>
            <a:ext cx="456172" cy="57045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11029" y="4168616"/>
            <a:ext cx="1697712" cy="212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Кейс для обмена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611029" y="4516517"/>
            <a:ext cx="7803833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Практикой и использования в обучении.</a:t>
            </a:r>
            <a:endParaRPr lang="en-US" dirty="0"/>
          </a:p>
        </p:txBody>
      </p:sp>
      <p:sp>
        <p:nvSpPr>
          <p:cNvPr id="20" name="Shape 16"/>
          <p:cNvSpPr/>
          <p:nvPr/>
        </p:nvSpPr>
        <p:spPr>
          <a:xfrm>
            <a:off x="475298" y="5073253"/>
            <a:ext cx="5596771" cy="1040368"/>
          </a:xfrm>
          <a:prstGeom prst="rect">
            <a:avLst/>
          </a:prstGeom>
          <a:solidFill>
            <a:srgbClr val="F0EAEA"/>
          </a:solidFill>
          <a:ln/>
        </p:spPr>
      </p:sp>
      <p:sp>
        <p:nvSpPr>
          <p:cNvPr id="21" name="Shape 17"/>
          <p:cNvSpPr/>
          <p:nvPr/>
        </p:nvSpPr>
        <p:spPr>
          <a:xfrm>
            <a:off x="475298" y="5073253"/>
            <a:ext cx="8075295" cy="15240"/>
          </a:xfrm>
          <a:prstGeom prst="roundRect">
            <a:avLst>
              <a:gd name="adj" fmla="val 133679"/>
            </a:avLst>
          </a:prstGeom>
          <a:solidFill>
            <a:srgbClr val="D6D0D0"/>
          </a:solidFill>
          <a:ln/>
        </p:spPr>
      </p:sp>
      <p:sp>
        <p:nvSpPr>
          <p:cNvPr id="22" name="Shape 18"/>
          <p:cNvSpPr/>
          <p:nvPr/>
        </p:nvSpPr>
        <p:spPr>
          <a:xfrm>
            <a:off x="4957205" y="4720596"/>
            <a:ext cx="864115" cy="705677"/>
          </a:xfrm>
          <a:prstGeom prst="roundRect">
            <a:avLst>
              <a:gd name="adj" fmla="val 6002"/>
            </a:avLst>
          </a:prstGeom>
          <a:solidFill>
            <a:srgbClr val="FCFCFC"/>
          </a:solidFill>
          <a:ln w="15240">
            <a:solidFill>
              <a:srgbClr val="D6D0D0"/>
            </a:solidFill>
            <a:prstDash val="solid"/>
          </a:ln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045" y="4673531"/>
            <a:ext cx="628434" cy="785872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31508" y="5324044"/>
            <a:ext cx="1880949" cy="212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Цикличное внедрение</a:t>
            </a:r>
            <a:endParaRPr lang="en-US" sz="2400" dirty="0"/>
          </a:p>
        </p:txBody>
      </p:sp>
      <p:sp>
        <p:nvSpPr>
          <p:cNvPr id="25" name="Text 20"/>
          <p:cNvSpPr/>
          <p:nvPr/>
        </p:nvSpPr>
        <p:spPr>
          <a:xfrm>
            <a:off x="611029" y="5760601"/>
            <a:ext cx="7803833" cy="217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, 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подготовка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внутренних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тьюторов</a:t>
            </a:r>
            <a:r>
              <a:rPr lang="ru-RU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ru-RU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(в РО)</a:t>
            </a:r>
            <a:endParaRPr lang="en-US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67885">
            <a:off x="7244418" y="2347870"/>
            <a:ext cx="6709320" cy="4771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62" t="14170" r="4807" b="16952"/>
          <a:stretch/>
        </p:blipFill>
        <p:spPr>
          <a:xfrm>
            <a:off x="4307174" y="1027416"/>
            <a:ext cx="10323226" cy="43767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4675" y="585627"/>
            <a:ext cx="6127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ЗАДАЧИ ПРОЕКТНОЙ ГРУППЫ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01" y="3729519"/>
            <a:ext cx="4753945" cy="429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8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0" y="226033"/>
            <a:ext cx="9884438" cy="5602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3896" y="0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4620">
            <a:off x="8734456" y="3218585"/>
            <a:ext cx="5965974" cy="4232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9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75" y="1553217"/>
            <a:ext cx="10521051" cy="5309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6593" y="636998"/>
            <a:ext cx="10027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РАБОТА ПРОЕКТНОЙ ГРУППЫ (АВГУСТ-СЕНТЯБРЬ)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10800000">
            <a:off x="6195317" y="1684962"/>
            <a:ext cx="647272" cy="57535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4539466" y="2260315"/>
            <a:ext cx="647272" cy="57535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11114926" y="3070261"/>
            <a:ext cx="647272" cy="57535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3896" y="114951"/>
            <a:ext cx="1746504" cy="169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042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3243" y="3642458"/>
            <a:ext cx="83067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hlinkClick r:id="rId2"/>
              </a:rPr>
              <a:t>https://t.me/+</a:t>
            </a:r>
            <a:r>
              <a:rPr lang="en-US" sz="4400" dirty="0" smtClean="0">
                <a:hlinkClick r:id="rId2"/>
              </a:rPr>
              <a:t>1ZNP7ZiRe28wNDgy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3630" y="1258853"/>
            <a:ext cx="908825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Проектная группа</a:t>
            </a:r>
          </a:p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«</a:t>
            </a:r>
            <a:r>
              <a:rPr lang="ru-RU" sz="4800" b="1" dirty="0" err="1" smtClean="0">
                <a:solidFill>
                  <a:schemeClr val="accent5">
                    <a:lumMod val="50000"/>
                  </a:schemeClr>
                </a:solidFill>
              </a:rPr>
              <a:t>Тьюторский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 способ </a:t>
            </a:r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внутри РО»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302" y="3354460"/>
            <a:ext cx="4279518" cy="431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438</Words>
  <Application>Microsoft Office PowerPoint</Application>
  <PresentationFormat>Произвольный</PresentationFormat>
  <Paragraphs>103</Paragraphs>
  <Slides>14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Tomorrow Semi Bold</vt:lpstr>
      <vt:lpstr>Tomorrow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Ryzen3</dc:creator>
  <cp:lastModifiedBy>Admin</cp:lastModifiedBy>
  <cp:revision>20</cp:revision>
  <dcterms:created xsi:type="dcterms:W3CDTF">2025-09-22T15:39:43Z</dcterms:created>
  <dcterms:modified xsi:type="dcterms:W3CDTF">2025-09-28T11:19:38Z</dcterms:modified>
</cp:coreProperties>
</file>