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301" r:id="rId2"/>
    <p:sldId id="294" r:id="rId3"/>
    <p:sldId id="300" r:id="rId4"/>
    <p:sldId id="305" r:id="rId5"/>
    <p:sldId id="304" r:id="rId6"/>
    <p:sldId id="303" r:id="rId7"/>
    <p:sldId id="307" r:id="rId8"/>
    <p:sldId id="306" r:id="rId9"/>
    <p:sldId id="302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876AB-E6CA-49C5-86AF-D09E154727B3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ED745-4C85-4961-9B6F-B0E83EB15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55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3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59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6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35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23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1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0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9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8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67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7075B-D4D8-4390-B307-6C6D8BD04FCB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AEFE5-51A9-4C41-BAC9-F7A632DD7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94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tutor_con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23567"/>
            <a:ext cx="6483927" cy="417134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Визитка Санкт-Петербургского </a:t>
            </a:r>
            <a:b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отделения МТА</a:t>
            </a:r>
            <a:b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b="1" i="1" dirty="0">
                <a:solidFill>
                  <a:schemeClr val="accent4">
                    <a:lumMod val="75000"/>
                  </a:schemeClr>
                </a:solidFill>
              </a:rPr>
              <a:t>* крылатый грифон  стал символом Летнего университета </a:t>
            </a:r>
            <a:r>
              <a:rPr lang="ru-RU" sz="1800" b="1" i="1" dirty="0" err="1">
                <a:solidFill>
                  <a:schemeClr val="accent4">
                    <a:lumMod val="75000"/>
                  </a:schemeClr>
                </a:solidFill>
              </a:rPr>
              <a:t>тьюторства</a:t>
            </a:r>
            <a:r>
              <a:rPr lang="ru-RU" sz="1800" b="1" i="1" dirty="0">
                <a:solidFill>
                  <a:schemeClr val="accent4">
                    <a:lumMod val="75000"/>
                  </a:schemeClr>
                </a:solidFill>
              </a:rPr>
              <a:t> - 2018 в Санкт-Петербурге</a:t>
            </a:r>
            <a:br>
              <a:rPr lang="ru-RU" sz="1800" i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18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ru-RU" sz="1800" i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i="1" dirty="0">
                <a:solidFill>
                  <a:schemeClr val="accent4">
                    <a:lumMod val="75000"/>
                  </a:schemeClr>
                </a:solidFill>
              </a:rPr>
              <a:t>Региональное Отделение в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 2024-25 </a:t>
            </a: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</a:rPr>
              <a:t>уч. г.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4">
                    <a:lumMod val="75000"/>
                  </a:schemeClr>
                </a:solidFill>
              </a:rPr>
              <a:t>                          Отчет по ссылке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https://thetutor.ru/regionalnaya-tyutorskaya-praktika/sankt-peterburg/%d0%be%d1%82%d1%87%d1%91%d1%82-%d0%be-%d0%b4%d0%b5%d1%8f%d1%82%d0%b5%d0%bb%d1%8c%d0%bd%d0%be%d1%81%d1%82%d0%b8-%d1%81%d0%b0%d0%bd%d0%ba%d1%82-%d0%bf%d0%b5%d1%82%d0%b5%d1%80%d0%b1%d1%83%d1%80%d0%b3/</a:t>
            </a:r>
            <a:endParaRPr lang="ru-RU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5025" y="4584526"/>
            <a:ext cx="9306837" cy="2141951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Руководитель РО –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</a:rPr>
              <a:t>Олефир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Л.Н.,  федеральный эксперт МТА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Количество   членов МТА на 03.07. 2025 - 10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Сертифицированных 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</a:rPr>
              <a:t>тьюторов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– 3 </a:t>
            </a:r>
          </a:p>
          <a:p>
            <a:r>
              <a:rPr lang="ru-RU" sz="2400" b="1" dirty="0">
                <a:solidFill>
                  <a:srgbClr val="806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Эксперты МТА: Иванова Е.Е., Захаров К.П., </a:t>
            </a:r>
            <a:r>
              <a:rPr lang="ru-RU" sz="2400" b="1" dirty="0" err="1">
                <a:solidFill>
                  <a:srgbClr val="806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Олефир</a:t>
            </a:r>
            <a:r>
              <a:rPr lang="ru-RU" sz="2400" b="1" dirty="0">
                <a:solidFill>
                  <a:srgbClr val="806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Л.Н.</a:t>
            </a:r>
          </a:p>
          <a:p>
            <a:r>
              <a:rPr lang="ru-RU" sz="2400" b="1" dirty="0">
                <a:solidFill>
                  <a:srgbClr val="806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Сертифицированных МТА практик и разработок - 8</a:t>
            </a:r>
          </a:p>
          <a:p>
            <a:endParaRPr lang="ru-RU" dirty="0"/>
          </a:p>
        </p:txBody>
      </p:sp>
      <p:pic>
        <p:nvPicPr>
          <p:cNvPr id="3074" name="Picture 2" descr="https://www.planes-reality.com/forum/uploads/monthly_06_2016/post-6371-0-94588900-14656505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44" y="-1"/>
            <a:ext cx="5551055" cy="417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53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594624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dirty="0">
                <a:solidFill>
                  <a:schemeClr val="accent4">
                    <a:lumMod val="75000"/>
                  </a:schemeClr>
                </a:solidFill>
              </a:rPr>
              <a:t>ППК « Тьютор  - педагог, сопровождающий  программы индивидуализации образования»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(автор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</a:rPr>
              <a:t>Олефир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 Л.Н.) в 2023 году прошла экспертизу и включена  в Федеральный реестр дополнительных профессиональных программ педагогического  образования. Программу  освоили  29 педагогов ОУ Санкт-Петербурга.</a:t>
            </a:r>
            <a:endParaRPr lang="ru-RU" sz="20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1874" y="1750743"/>
            <a:ext cx="5785703" cy="66907"/>
          </a:xfrm>
        </p:spPr>
        <p:txBody>
          <a:bodyPr>
            <a:normAutofit fontScale="25000" lnSpcReduction="20000"/>
          </a:bodyPr>
          <a:lstStyle/>
          <a:p>
            <a:endParaRPr lang="ru-RU" b="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" y="2196792"/>
            <a:ext cx="5997575" cy="4159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Я хочу:</a:t>
            </a:r>
          </a:p>
          <a:p>
            <a:pPr marL="0" indent="0">
              <a:buNone/>
            </a:pPr>
            <a:r>
              <a:rPr lang="ru-RU" sz="2400" dirty="0"/>
              <a:t>• освоить информацию  по </a:t>
            </a:r>
            <a:r>
              <a:rPr lang="ru-RU" sz="2400" dirty="0" err="1"/>
              <a:t>тьюторству</a:t>
            </a:r>
            <a:r>
              <a:rPr lang="ru-RU" sz="2400" dirty="0"/>
              <a:t>  - 40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• научиться работать с текстами по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  </a:t>
            </a:r>
            <a:r>
              <a:rPr lang="ru-RU" sz="2400" dirty="0" err="1"/>
              <a:t>тьюторству</a:t>
            </a:r>
            <a:r>
              <a:rPr lang="ru-RU" sz="2400" dirty="0"/>
              <a:t> - 31</a:t>
            </a:r>
          </a:p>
          <a:p>
            <a:pPr marL="0" indent="0">
              <a:buNone/>
            </a:pPr>
            <a:r>
              <a:rPr lang="ru-RU" sz="2400" dirty="0"/>
              <a:t>• собрать и систематизировать данные по </a:t>
            </a:r>
          </a:p>
          <a:p>
            <a:pPr marL="0" indent="0">
              <a:buNone/>
            </a:pPr>
            <a:r>
              <a:rPr lang="ru-RU" sz="2400" dirty="0"/>
              <a:t>   </a:t>
            </a:r>
            <a:r>
              <a:rPr lang="ru-RU" sz="2400" dirty="0" err="1"/>
              <a:t>тьюторству</a:t>
            </a:r>
            <a:r>
              <a:rPr lang="ru-RU" sz="2400" dirty="0"/>
              <a:t> - 1</a:t>
            </a:r>
          </a:p>
          <a:p>
            <a:pPr marL="0" indent="0">
              <a:buNone/>
            </a:pPr>
            <a:r>
              <a:rPr lang="ru-RU" sz="2400" dirty="0"/>
              <a:t>• освоить основы анализа </a:t>
            </a:r>
            <a:r>
              <a:rPr lang="ru-RU" sz="2400" dirty="0" err="1"/>
              <a:t>тьюторских</a:t>
            </a:r>
            <a:r>
              <a:rPr lang="ru-RU" sz="2400" dirty="0"/>
              <a:t> практик-6</a:t>
            </a:r>
          </a:p>
          <a:p>
            <a:pPr marL="0" indent="0">
              <a:buNone/>
            </a:pPr>
            <a:r>
              <a:rPr lang="ru-RU" sz="2400" dirty="0"/>
              <a:t>• соотнести теорию и практику </a:t>
            </a:r>
            <a:r>
              <a:rPr lang="ru-RU" sz="2400" dirty="0" err="1"/>
              <a:t>тьюторского</a:t>
            </a:r>
            <a:r>
              <a:rPr lang="ru-RU" sz="2400" dirty="0"/>
              <a:t>  </a:t>
            </a:r>
          </a:p>
          <a:p>
            <a:pPr marL="0" indent="0">
              <a:buNone/>
            </a:pPr>
            <a:r>
              <a:rPr lang="ru-RU" sz="2400" dirty="0"/>
              <a:t>  сопровождения -  4</a:t>
            </a:r>
          </a:p>
          <a:p>
            <a:pPr marL="0" indent="0">
              <a:buNone/>
            </a:pPr>
            <a:r>
              <a:rPr lang="ru-RU" sz="2400" dirty="0"/>
              <a:t>• другое – методику </a:t>
            </a:r>
            <a:r>
              <a:rPr lang="ru-RU" sz="2400" dirty="0" err="1"/>
              <a:t>тьюториалов</a:t>
            </a:r>
            <a:r>
              <a:rPr lang="ru-RU" sz="2400" dirty="0"/>
              <a:t> -  3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172199" y="1750743"/>
            <a:ext cx="5726152" cy="66907"/>
          </a:xfrm>
        </p:spPr>
        <p:txBody>
          <a:bodyPr>
            <a:normAutofit fontScale="25000" lnSpcReduction="20000"/>
          </a:bodyPr>
          <a:lstStyle/>
          <a:p>
            <a:endParaRPr lang="ru-RU" b="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172201" y="2096430"/>
            <a:ext cx="5859967" cy="43712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/>
              <a:t>Я хочу: </a:t>
            </a:r>
          </a:p>
          <a:p>
            <a:pPr marL="0" indent="0">
              <a:buNone/>
            </a:pPr>
            <a:r>
              <a:rPr lang="ru-RU" sz="2300" dirty="0"/>
              <a:t>• приобрести (развить) профессиональные компетенции </a:t>
            </a:r>
            <a:r>
              <a:rPr lang="ru-RU" sz="2300" dirty="0" err="1"/>
              <a:t>тьютора</a:t>
            </a:r>
            <a:r>
              <a:rPr lang="ru-RU" sz="2300" dirty="0"/>
              <a:t> - 34</a:t>
            </a:r>
          </a:p>
          <a:p>
            <a:pPr marL="0" indent="0">
              <a:buNone/>
            </a:pPr>
            <a:r>
              <a:rPr lang="ru-RU" sz="2300" dirty="0"/>
              <a:t>• выполнять функции </a:t>
            </a:r>
            <a:r>
              <a:rPr lang="ru-RU" sz="2300" dirty="0" err="1"/>
              <a:t>тьютора</a:t>
            </a:r>
            <a:r>
              <a:rPr lang="ru-RU" sz="2300" dirty="0"/>
              <a:t>, на должность  которого я назначен - 7</a:t>
            </a:r>
          </a:p>
          <a:p>
            <a:pPr marL="0" indent="0">
              <a:buNone/>
            </a:pPr>
            <a:r>
              <a:rPr lang="ru-RU" sz="2300" dirty="0"/>
              <a:t>• решить свою проблему, используя новую педагогическую технологию - 4</a:t>
            </a:r>
          </a:p>
          <a:p>
            <a:pPr marL="0" indent="0">
              <a:buNone/>
            </a:pPr>
            <a:r>
              <a:rPr lang="ru-RU" sz="2300" dirty="0"/>
              <a:t>• создать </a:t>
            </a:r>
            <a:r>
              <a:rPr lang="ru-RU" sz="2300" dirty="0" err="1"/>
              <a:t>тьюторский</a:t>
            </a:r>
            <a:r>
              <a:rPr lang="ru-RU" sz="2300" dirty="0"/>
              <a:t>  авторский  продукт (артефакт) - 9</a:t>
            </a:r>
          </a:p>
          <a:p>
            <a:pPr marL="0" indent="0">
              <a:buNone/>
            </a:pPr>
            <a:r>
              <a:rPr lang="ru-RU" sz="2300" dirty="0"/>
              <a:t>• понять, может ли то, что я делаю, называться </a:t>
            </a:r>
            <a:r>
              <a:rPr lang="ru-RU" sz="2300" dirty="0" err="1"/>
              <a:t>тьюторской</a:t>
            </a:r>
            <a:r>
              <a:rPr lang="ru-RU" sz="2300" dirty="0"/>
              <a:t> практикой - 17</a:t>
            </a:r>
          </a:p>
          <a:p>
            <a:pPr marL="0" indent="0">
              <a:buNone/>
            </a:pPr>
            <a:r>
              <a:rPr lang="ru-RU" sz="2300" dirty="0"/>
              <a:t>• войти в </a:t>
            </a:r>
            <a:r>
              <a:rPr lang="ru-RU" sz="2300" dirty="0" err="1"/>
              <a:t>тьюторское</a:t>
            </a:r>
            <a:r>
              <a:rPr lang="ru-RU" sz="2300" dirty="0"/>
              <a:t> сообщество -11.</a:t>
            </a:r>
          </a:p>
          <a:p>
            <a:endParaRPr lang="ru-RU" sz="2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4" t="4366" r="9034" b="6250"/>
          <a:stretch/>
        </p:blipFill>
        <p:spPr bwMode="auto">
          <a:xfrm>
            <a:off x="0" y="1594626"/>
            <a:ext cx="12192000" cy="526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53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943" y="0"/>
            <a:ext cx="11498766" cy="40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7CE55-BDCF-36D9-ADA4-CC1DF50244A3}"/>
              </a:ext>
            </a:extLst>
          </p:cNvPr>
          <p:cNvSpPr txBox="1"/>
          <p:nvPr/>
        </p:nvSpPr>
        <p:spPr>
          <a:xfrm>
            <a:off x="2087418" y="0"/>
            <a:ext cx="8885382" cy="357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проектах МТА и в образовательных событиях, популяризирующих идеи МТА: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17232-B65D-7B52-6502-9E4A1F43C9CD}"/>
              </a:ext>
            </a:extLst>
          </p:cNvPr>
          <p:cNvSpPr txBox="1"/>
          <p:nvPr/>
        </p:nvSpPr>
        <p:spPr>
          <a:xfrm>
            <a:off x="212942" y="554182"/>
            <a:ext cx="11886693" cy="6022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2.1. Участие  руководителя РО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Олефир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Л.Н. в стратегической сессии МТА в г. Чайковский август 2024.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2.2.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19.09.2024 в Санкт-Петербурге межрегиональная методическая конференция, на секциях которой выступили члены МТА </a:t>
            </a: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Грозенков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М.А., Иванова Е.Е. “Методическое обеспечение проектирования и реализации волонтерской деятельности учащихся в рабочей программе воспитания образовательной организации” 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Олефир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Л.Н. по теме: “О модели методического сопровождения формирования </a:t>
            </a: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тьюторских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компетенций педагогов в учреждении ДППО”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pc="40" dirty="0">
                <a:solidFill>
                  <a:srgbClr val="0A0A0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 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Всероссийский Семейный форум в Санкт-Петербурге «Культурный суверенитет и духовно-нравственные ценности как основа государственной политики и образа будущего России» 26.09.2024 в «Точке кипения» СПб в «</a:t>
            </a: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Ленполиграфмаше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Вишневская В.В., провела мастер-класс «Воспитательный потенциал культурно-просветительских проектов «Малая сцена» и образовательное путешествие «Весенняя сказка»».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2.4. На пленарном заседании XVI1 международной (XXIX всероссийской) научно-практической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тьюторской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конференция «</a:t>
            </a: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Тьюторство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открытом образовательном пространстве: семья и ресурсы </a:t>
            </a:r>
            <a:r>
              <a:rPr lang="ru-RU" spc="4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тьюторского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сопровождения».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23.10. 2024 (МГПУ)   Захаров   К. П</a:t>
            </a:r>
            <a:r>
              <a:rPr lang="ru-RU" spc="4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«Образовательное путешествие длиною в жизнь (на примере дистанционного воспитания в семье Демидовых)»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2.5.  В рамках взаимодействия с региональным отделением МТА в Ленинградской области приняли участие в 28 Международной   научно-практической конференции ГАОУ ДПО ЛОИРО «Личность.   Общество. Образование. Развитие общего образования в контексте глобальных вызовов и национальных традиций» 27-28.03.2025 г.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Олефир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Л.Н. «ПППК - первая ступень непрерывного педагогического образования».  Доклад Ивановой Е.Е. по теме «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Тьюторство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 технология подготовки будущих педагогов и учащихся педагогических классов школ»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72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4A8BE-7330-135B-B61C-6D1C07268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BE8D61-A58F-A0C2-FC3C-C4FD66C85D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105964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5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AACBB-22D2-4267-6A08-A1967227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11200"/>
          </a:xfrm>
        </p:spPr>
        <p:txBody>
          <a:bodyPr>
            <a:normAutofit/>
          </a:bodyPr>
          <a:lstStyle/>
          <a:p>
            <a:r>
              <a:rPr lang="ru-RU" sz="4000" dirty="0"/>
              <a:t>Стратегическая сессия МТА -2025 в Ярославле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0F69A2-42A6-D573-D41B-BDCEEE788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7" y="600364"/>
            <a:ext cx="11212946" cy="6151418"/>
          </a:xfrm>
        </p:spPr>
        <p:txBody>
          <a:bodyPr>
            <a:normAutofit fontScale="77500" lnSpcReduction="20000"/>
          </a:bodyPr>
          <a:lstStyle/>
          <a:p>
            <a:r>
              <a:rPr lang="ru-RU" sz="2100" dirty="0"/>
              <a:t>Место проведения семинара: г. Ярославль, Ярославский государственный педагогический университет им. К.Д. Ушинского, ул. Республиканская 108/1, </a:t>
            </a:r>
          </a:p>
          <a:p>
            <a:r>
              <a:rPr lang="ru-RU" sz="2100" dirty="0"/>
              <a:t>Организаторы семинара: Правление МТА, Ярославское региональное отделение МТА, ЯГПУ им. К.Д. Ушинского (</a:t>
            </a:r>
            <a:r>
              <a:rPr lang="ru-RU" sz="2100" dirty="0" err="1"/>
              <a:t>Тьюторский</a:t>
            </a:r>
            <a:r>
              <a:rPr lang="ru-RU" sz="2100" dirty="0"/>
              <a:t> центр)</a:t>
            </a:r>
          </a:p>
          <a:p>
            <a:r>
              <a:rPr lang="ru-RU" sz="2100" dirty="0"/>
              <a:t>В работе семинара приняли участие 24 человека из Владивостока, Москвы, Санкт-Петербурга, Екатеринбурга, Кемерово, Краснодара, Йошкар-Олы, Ижевска, Ярославля, Ленинградской и Новосибирской области, Пермского края.</a:t>
            </a:r>
          </a:p>
          <a:p>
            <a:r>
              <a:rPr lang="ru-RU" sz="2100" dirty="0"/>
              <a:t>В день открытия семинара участников приветствовали ректор ЯГПУ им. К.Д. Ушинского М.В. Груздев и президент МОО «Межрегиональная </a:t>
            </a:r>
            <a:r>
              <a:rPr lang="ru-RU" sz="2100" dirty="0" err="1"/>
              <a:t>тьюторская</a:t>
            </a:r>
            <a:r>
              <a:rPr lang="ru-RU" sz="2100" dirty="0"/>
              <a:t> ассоциация» Т.М. Ковалёва.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Миссия МТА: оформить в культуре современного образования </a:t>
            </a:r>
            <a:r>
              <a:rPr lang="ru-RU" sz="2400" b="1" dirty="0" err="1">
                <a:solidFill>
                  <a:srgbClr val="FF0000"/>
                </a:solidFill>
              </a:rPr>
              <a:t>тьюторский</a:t>
            </a:r>
            <a:r>
              <a:rPr lang="ru-RU" sz="2400" b="1" dirty="0">
                <a:solidFill>
                  <a:srgbClr val="FF0000"/>
                </a:solidFill>
              </a:rPr>
              <a:t> способ сопровождения развития (самообразования) человека как гуманитарный способ антропологического взаимодействия. </a:t>
            </a:r>
          </a:p>
          <a:p>
            <a:r>
              <a:rPr lang="ru-RU" sz="2100" b="1" dirty="0" err="1"/>
              <a:t>Кандидатная</a:t>
            </a:r>
            <a:r>
              <a:rPr lang="ru-RU" sz="2100" b="1" dirty="0"/>
              <a:t> стратегия: расширение деятельности МТА по сопровождению самообразования (культуры самости, </a:t>
            </a:r>
            <a:r>
              <a:rPr lang="ru-RU" sz="2100" b="1" dirty="0" err="1"/>
              <a:t>самостроительства</a:t>
            </a:r>
            <a:r>
              <a:rPr lang="ru-RU" sz="2100" b="1" dirty="0"/>
              <a:t>) в разных сферах.</a:t>
            </a:r>
          </a:p>
          <a:p>
            <a:r>
              <a:rPr lang="ru-RU" sz="2100" b="1" dirty="0"/>
              <a:t>Основной контекст обсуждения: если мы хотим </a:t>
            </a:r>
            <a:r>
              <a:rPr lang="ru-RU" sz="2100" b="1" dirty="0" err="1"/>
              <a:t>тьюторский</a:t>
            </a:r>
            <a:r>
              <a:rPr lang="ru-RU" sz="2100" b="1" dirty="0"/>
              <a:t> способ транслировать в разные сферы, нам важно его использовать как основной способ внутри самого </a:t>
            </a:r>
            <a:r>
              <a:rPr lang="ru-RU" sz="2100" b="1" dirty="0" err="1"/>
              <a:t>тьюторского</a:t>
            </a:r>
            <a:r>
              <a:rPr lang="ru-RU" sz="2100" b="1" dirty="0"/>
              <a:t> сообщества. В частности, в деятельности региональных отделений и межрегиональных групп, в сопровождении проектным офисом и другими возникающими в МТА сообществами инициатив членов МТА. 5</a:t>
            </a:r>
          </a:p>
          <a:p>
            <a:r>
              <a:rPr lang="ru-RU" sz="2100" b="1" dirty="0"/>
              <a:t> 5 стратегических проектов МТА на 2025-26 учебный год: </a:t>
            </a:r>
          </a:p>
          <a:p>
            <a:pPr marL="0" indent="0">
              <a:buNone/>
            </a:pPr>
            <a:r>
              <a:rPr lang="ru-RU" sz="2100" b="1" dirty="0"/>
              <a:t>•	Апробация способа </a:t>
            </a:r>
            <a:r>
              <a:rPr lang="ru-RU" sz="2100" b="1" dirty="0" err="1"/>
              <a:t>тьюторского</a:t>
            </a:r>
            <a:r>
              <a:rPr lang="ru-RU" sz="2100" b="1" dirty="0"/>
              <a:t> сопровождения новичков в РО» («Старт +» Руководитель проекта: </a:t>
            </a:r>
            <a:r>
              <a:rPr lang="ru-RU" sz="2100" b="1" dirty="0" err="1"/>
              <a:t>Зюрина</a:t>
            </a:r>
            <a:r>
              <a:rPr lang="ru-RU" sz="2100" b="1" dirty="0"/>
              <a:t> Т.А.)</a:t>
            </a:r>
          </a:p>
          <a:p>
            <a:pPr marL="0" indent="0">
              <a:buNone/>
            </a:pPr>
            <a:r>
              <a:rPr lang="ru-RU" sz="2100" b="1" dirty="0"/>
              <a:t>•	Управление деятельностью МТА по определению и реализации базовых и дополнительных процессов внутри сообщества. («Базовые и дополнительные процессы» Руководитель проекта: </a:t>
            </a:r>
            <a:r>
              <a:rPr lang="ru-RU" sz="2100" b="1" dirty="0" err="1"/>
              <a:t>Тюмина</a:t>
            </a:r>
            <a:r>
              <a:rPr lang="ru-RU" sz="2100" b="1" dirty="0"/>
              <a:t> М.В.)</a:t>
            </a:r>
          </a:p>
          <a:p>
            <a:pPr marL="0" indent="0">
              <a:buNone/>
            </a:pPr>
            <a:r>
              <a:rPr lang="ru-RU" sz="2100" b="1" dirty="0"/>
              <a:t>•	«МОСТ – Межрегиональные обучающиеся сообщества тьюторов» (Руководитель проекта: Логинов Д.А.)</a:t>
            </a:r>
          </a:p>
          <a:p>
            <a:pPr marL="0" indent="0">
              <a:buNone/>
            </a:pPr>
            <a:r>
              <a:rPr lang="ru-RU" sz="2100" b="1" dirty="0"/>
              <a:t>•	Институт супервизии для тьютора. («</a:t>
            </a:r>
            <a:r>
              <a:rPr lang="ru-RU" sz="2100" b="1" dirty="0" err="1"/>
              <a:t>Тьюторвизия</a:t>
            </a:r>
            <a:r>
              <a:rPr lang="ru-RU" sz="2100" b="1" dirty="0"/>
              <a:t>» Руководитель проекта: Князева Т.Б.)</a:t>
            </a:r>
          </a:p>
          <a:p>
            <a:pPr marL="0" indent="0">
              <a:buNone/>
            </a:pPr>
            <a:r>
              <a:rPr lang="ru-RU" sz="2100" b="1" dirty="0"/>
              <a:t>•	Модель сопровождения проектных идей членов МТА (Руководитель проекта: </a:t>
            </a:r>
            <a:r>
              <a:rPr lang="ru-RU" sz="2100" b="1" dirty="0" err="1"/>
              <a:t>Кривунь</a:t>
            </a:r>
            <a:r>
              <a:rPr lang="ru-RU" sz="2100" b="1" dirty="0"/>
              <a:t> М.П.).</a:t>
            </a:r>
          </a:p>
          <a:p>
            <a:pPr marL="0" indent="0">
              <a:buNone/>
            </a:pPr>
            <a:endParaRPr lang="ru-RU" sz="2100" b="1" dirty="0"/>
          </a:p>
          <a:p>
            <a:endParaRPr lang="ru-RU" sz="2100" b="1" dirty="0"/>
          </a:p>
          <a:p>
            <a:endParaRPr lang="ru-RU" sz="1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430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F0038-4CFE-C503-0799-0BD428255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Отчетная конференция МТА -23.09.2025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3B5B0-98F2-927A-5BEB-E03AD93A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073" y="1825625"/>
            <a:ext cx="11092871" cy="4351338"/>
          </a:xfrm>
        </p:spPr>
        <p:txBody>
          <a:bodyPr/>
          <a:lstStyle/>
          <a:p>
            <a:r>
              <a:rPr lang="ru-RU" dirty="0"/>
              <a:t> Отчеты: признать работу РО удовлетворительной/неудовлетворительной</a:t>
            </a:r>
          </a:p>
          <a:p>
            <a:r>
              <a:rPr lang="ru-RU" dirty="0"/>
              <a:t>Результаты выборов руководителя РО и делегата на конференцию МТА:</a:t>
            </a:r>
          </a:p>
          <a:p>
            <a:r>
              <a:rPr lang="ru-RU" dirty="0"/>
              <a:t>Презентация регионального проекта на конференции «Методическое сопровождение ИОМ субъектов образовательного процесса профильных психолого-педагогических классов в Московском районе Санкт-Петербурга»</a:t>
            </a:r>
          </a:p>
          <a:p>
            <a:r>
              <a:rPr lang="ru-RU" dirty="0"/>
              <a:t>Написание заявки, экспертиза и защита: </a:t>
            </a:r>
            <a:r>
              <a:rPr lang="ru-RU" dirty="0" err="1"/>
              <a:t>Олефир</a:t>
            </a:r>
            <a:r>
              <a:rPr lang="ru-RU" dirty="0"/>
              <a:t> Л.Н., </a:t>
            </a:r>
            <a:r>
              <a:rPr lang="ru-RU" dirty="0" err="1"/>
              <a:t>Грозенков</a:t>
            </a:r>
            <a:r>
              <a:rPr lang="ru-RU" dirty="0"/>
              <a:t> М.А., Иванова Е.Е., Захаров К.П., Вишневская В.В.</a:t>
            </a:r>
          </a:p>
        </p:txBody>
      </p:sp>
    </p:spTree>
    <p:extLst>
      <p:ext uri="{BB962C8B-B14F-4D97-AF65-F5344CB8AC3E}">
        <p14:creationId xmlns:p14="http://schemas.microsoft.com/office/powerpoint/2010/main" val="21318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3D79D-4963-E258-BA1F-87269DF80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Личные планы в МТА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9483C4-A071-6C41-F839-6C73EBC58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480998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Участвовать в </a:t>
            </a:r>
            <a:r>
              <a:rPr lang="ru-RU" dirty="0" err="1"/>
              <a:t>тьюторских</a:t>
            </a:r>
            <a:r>
              <a:rPr lang="ru-RU" dirty="0"/>
              <a:t> событиях</a:t>
            </a:r>
          </a:p>
          <a:p>
            <a:r>
              <a:rPr lang="ru-RU" dirty="0"/>
              <a:t>Выступить на конференции</a:t>
            </a:r>
          </a:p>
          <a:p>
            <a:r>
              <a:rPr lang="ru-RU" dirty="0"/>
              <a:t>Предъявить и защитить практику</a:t>
            </a:r>
          </a:p>
          <a:p>
            <a:r>
              <a:rPr lang="ru-RU" dirty="0"/>
              <a:t>Разработать методическое пособие</a:t>
            </a:r>
          </a:p>
          <a:p>
            <a:r>
              <a:rPr lang="ru-RU" dirty="0"/>
              <a:t>Сертифицироваться в МТА как тьютор</a:t>
            </a:r>
          </a:p>
          <a:p>
            <a:r>
              <a:rPr lang="ru-RU" dirty="0"/>
              <a:t>Пройти обучение: по </a:t>
            </a:r>
            <a:r>
              <a:rPr lang="ru-RU" dirty="0" err="1"/>
              <a:t>тьюторскому</a:t>
            </a:r>
            <a:r>
              <a:rPr lang="ru-RU" dirty="0"/>
              <a:t> сопровождению или по экспертным навыкам, получить удостоверение</a:t>
            </a:r>
          </a:p>
          <a:p>
            <a:r>
              <a:rPr lang="ru-RU" dirty="0"/>
              <a:t>Воспользоваться услугами проектного офиса</a:t>
            </a:r>
          </a:p>
          <a:p>
            <a:r>
              <a:rPr lang="ru-RU" dirty="0"/>
              <a:t>Подготовиться к участию в профессиональном конкурсе</a:t>
            </a:r>
          </a:p>
          <a:p>
            <a:r>
              <a:rPr lang="ru-RU" dirty="0"/>
              <a:t>Пройти аттестацию</a:t>
            </a:r>
          </a:p>
          <a:p>
            <a:r>
              <a:rPr lang="ru-RU" dirty="0"/>
              <a:t>Опубликоваться на сайте МТА</a:t>
            </a:r>
          </a:p>
          <a:p>
            <a:r>
              <a:rPr lang="ru-RU" dirty="0"/>
              <a:t>Обратиться за супервизией («</a:t>
            </a:r>
            <a:r>
              <a:rPr lang="ru-RU" dirty="0" err="1"/>
              <a:t>тьютовизией</a:t>
            </a:r>
            <a:r>
              <a:rPr lang="ru-RU" dirty="0"/>
              <a:t>»)</a:t>
            </a:r>
          </a:p>
          <a:p>
            <a:r>
              <a:rPr lang="ru-RU" dirty="0"/>
              <a:t>Подготовить статью по </a:t>
            </a:r>
            <a:r>
              <a:rPr lang="ru-RU" dirty="0" err="1"/>
              <a:t>тьюторской</a:t>
            </a:r>
            <a:r>
              <a:rPr lang="ru-RU" dirty="0"/>
              <a:t> тематике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83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71A58-3754-F74D-BA52-B2B155045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8"/>
            <a:ext cx="10515600" cy="387928"/>
          </a:xfrm>
        </p:spPr>
        <p:txBody>
          <a:bodyPr>
            <a:normAutofit fontScale="90000"/>
          </a:bodyPr>
          <a:lstStyle/>
          <a:p>
            <a:r>
              <a:rPr lang="en-US" dirty="0"/>
              <a:t>https://thetutor.ru/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D83AC5-C252-9F4B-C486-6BAA5FBCA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059" t="13021" r="19829" b="4620"/>
          <a:stretch/>
        </p:blipFill>
        <p:spPr>
          <a:xfrm>
            <a:off x="838200" y="544945"/>
            <a:ext cx="10734964" cy="6313055"/>
          </a:xfrm>
        </p:spPr>
      </p:pic>
    </p:spTree>
    <p:extLst>
      <p:ext uri="{BB962C8B-B14F-4D97-AF65-F5344CB8AC3E}">
        <p14:creationId xmlns:p14="http://schemas.microsoft.com/office/powerpoint/2010/main" val="87878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2DE9D9-8BD6-ED17-D307-E81F9057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Тьюторская</a:t>
            </a:r>
            <a:r>
              <a:rPr lang="ru-RU" sz="3600" dirty="0"/>
              <a:t> конференция МТА+МГПУ в октябре 2025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F284679F-3938-D141-B731-53655D6A8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XVIII Международная научно-практическая конференция «</a:t>
            </a:r>
            <a:r>
              <a:rPr lang="ru-RU" dirty="0" err="1"/>
              <a:t>Тьюторство</a:t>
            </a:r>
            <a:r>
              <a:rPr lang="ru-RU" dirty="0"/>
              <a:t> в открытом образовательном пространстве: индивидуализация и </a:t>
            </a:r>
            <a:r>
              <a:rPr lang="ru-RU" dirty="0" err="1"/>
              <a:t>тьюторство</a:t>
            </a:r>
            <a:r>
              <a:rPr lang="ru-RU" dirty="0"/>
              <a:t> в социальных и профессиональных проектах» состоится 29-31 октября 2025 г. в онлайн формате.</a:t>
            </a:r>
            <a:r>
              <a:rPr lang="en-US" dirty="0"/>
              <a:t> </a:t>
            </a:r>
            <a:r>
              <a:rPr lang="ru-RU" dirty="0"/>
              <a:t>Регистрация для участия в конференции будет производиться c 8 сентября до 27 октября. Для получения актуальной информации подписывайтесь на канал конференции </a:t>
            </a:r>
            <a:r>
              <a:rPr lang="en-US" dirty="0">
                <a:hlinkClick r:id="rId2"/>
              </a:rPr>
              <a:t>https://t.me/tutor_conf</a:t>
            </a:r>
            <a:endParaRPr lang="ru-RU" dirty="0"/>
          </a:p>
          <a:p>
            <a:r>
              <a:rPr lang="ru-RU" dirty="0"/>
              <a:t>Тема секции   30.10.25, 3 линейка «Наставничество и </a:t>
            </a:r>
            <a:r>
              <a:rPr lang="ru-RU" dirty="0" err="1"/>
              <a:t>тьюторское</a:t>
            </a:r>
            <a:r>
              <a:rPr lang="ru-RU" dirty="0"/>
              <a:t> сопровождение в  предпрофессиональном и профессиональном обучении» (</a:t>
            </a:r>
            <a:r>
              <a:rPr lang="ru-RU" dirty="0" err="1"/>
              <a:t>Олефир</a:t>
            </a:r>
            <a:r>
              <a:rPr lang="ru-RU" dirty="0"/>
              <a:t> Л.Н)</a:t>
            </a:r>
          </a:p>
          <a:p>
            <a:r>
              <a:rPr lang="ru-RU" dirty="0"/>
              <a:t>Заявки на доклады в секции будут приниматься с 8 сентября до 1 октября  </a:t>
            </a:r>
          </a:p>
          <a:p>
            <a:r>
              <a:rPr lang="ru-RU" dirty="0"/>
              <a:t>Ключевые темы: -организационные модели наставничества и </a:t>
            </a:r>
            <a:r>
              <a:rPr lang="ru-RU" dirty="0" err="1"/>
              <a:t>тьюторского</a:t>
            </a:r>
            <a:r>
              <a:rPr lang="ru-RU" dirty="0"/>
              <a:t> сопровождения в профессиональном развитии;          - практики использования наставничества и </a:t>
            </a:r>
            <a:r>
              <a:rPr lang="ru-RU" dirty="0" err="1"/>
              <a:t>тьюторского</a:t>
            </a:r>
            <a:r>
              <a:rPr lang="ru-RU" dirty="0"/>
              <a:t> сопровождения в предпрофессиональном и профессиональном обучении ; - роль наставника  с </a:t>
            </a:r>
            <a:r>
              <a:rPr lang="ru-RU" dirty="0" err="1"/>
              <a:t>тьюторскими</a:t>
            </a:r>
            <a:r>
              <a:rPr lang="ru-RU" dirty="0"/>
              <a:t> компетенциями в сопровождении процесса; - методические инструменты реализации наставничества и </a:t>
            </a:r>
            <a:r>
              <a:rPr lang="ru-RU" dirty="0" err="1"/>
              <a:t>тьюторского</a:t>
            </a:r>
            <a:r>
              <a:rPr lang="ru-RU" dirty="0"/>
              <a:t> сопровождения  в предпрофессиональном и профессиональном обучении. Обмен опытом, успешными практиками  и их анализ позволят определить дальнейшие шаги развития наставничества и </a:t>
            </a:r>
            <a:r>
              <a:rPr lang="ru-RU" dirty="0" err="1"/>
              <a:t>тьюторского</a:t>
            </a:r>
            <a:r>
              <a:rPr lang="ru-RU" dirty="0"/>
              <a:t> сопровождения в предпрофессиональном и профессиональном обучении</a:t>
            </a:r>
          </a:p>
          <a:p>
            <a:r>
              <a:rPr lang="ru-RU" dirty="0"/>
              <a:t>Для участия в качестве докладчика можно обращаться до 1 октября  руководителю секции, </a:t>
            </a:r>
            <a:r>
              <a:rPr lang="ru-RU" dirty="0" err="1"/>
              <a:t>Олефир</a:t>
            </a:r>
            <a:r>
              <a:rPr lang="ru-RU" dirty="0"/>
              <a:t> Людмиле Николаевне </a:t>
            </a:r>
            <a:r>
              <a:rPr lang="en-US" dirty="0"/>
              <a:t>olephir_l@mail.ru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972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1317</Words>
  <Application>Microsoft Office PowerPoint</Application>
  <PresentationFormat>Широкоэкранный</PresentationFormat>
  <Paragraphs>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Source Sans Pro</vt:lpstr>
      <vt:lpstr>Times New Roman</vt:lpstr>
      <vt:lpstr>Тема Office</vt:lpstr>
      <vt:lpstr> Визитка Санкт-Петербургского  отделения МТА * крылатый грифон  стал символом Летнего университета тьюторства - 2018 в Санкт-Петербурге   Региональное Отделение в 2024-25 уч. г.                           Отчет по ссылке https://thetutor.ru/regionalnaya-tyutorskaya-praktika/sankt-peterburg/%d0%be%d1%82%d1%87%d1%91%d1%82-%d0%be-%d0%b4%d0%b5%d1%8f%d1%82%d0%b5%d0%bb%d1%8c%d0%bd%d0%be%d1%81%d1%82%d0%b8-%d1%81%d0%b0%d0%bd%d0%ba%d1%82-%d0%bf%d0%b5%d1%82%d0%b5%d1%80%d0%b1%d1%83%d1%80%d0%b3/</vt:lpstr>
      <vt:lpstr> ППК « Тьютор  - педагог, сопровождающий  программы индивидуализации образования» (автор Олефир Л.Н.) в 2023 году прошла экспертизу и включена  в Федеральный реестр дополнительных профессиональных программ педагогического  образования. Программу  освоили  29 педагогов ОУ Санкт-Петербурга.</vt:lpstr>
      <vt:lpstr>Презентация PowerPoint</vt:lpstr>
      <vt:lpstr>Презентация PowerPoint</vt:lpstr>
      <vt:lpstr>Стратегическая сессия МТА -2025 в Ярославле</vt:lpstr>
      <vt:lpstr>Отчетная конференция МТА -23.09.2025</vt:lpstr>
      <vt:lpstr>Личные планы в МТА</vt:lpstr>
      <vt:lpstr>https://thetutor.ru/</vt:lpstr>
      <vt:lpstr>Тьюторская конференция МТА+МГПУ в октябре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Чуева ЕВ</dc:creator>
  <cp:lastModifiedBy>Пользователь</cp:lastModifiedBy>
  <cp:revision>54</cp:revision>
  <cp:lastPrinted>2023-04-20T07:31:09Z</cp:lastPrinted>
  <dcterms:created xsi:type="dcterms:W3CDTF">2020-10-09T13:50:20Z</dcterms:created>
  <dcterms:modified xsi:type="dcterms:W3CDTF">2025-08-25T09:01:58Z</dcterms:modified>
</cp:coreProperties>
</file>