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23" r:id="rId1"/>
  </p:sldMasterIdLst>
  <p:notesMasterIdLst>
    <p:notesMasterId r:id="rId20"/>
  </p:notesMasterIdLst>
  <p:sldIdLst>
    <p:sldId id="326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29" r:id="rId18"/>
    <p:sldId id="314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useo Sans Cyrl 500" panose="02000000000000000000" charset="0"/>
      <p:regular r:id="rId25"/>
      <p:bold r:id="rId26"/>
      <p:italic r:id="rId27"/>
    </p:embeddedFont>
    <p:embeddedFont>
      <p:font typeface="Museo Sans Cyrl 700" panose="02000000000000000000" charset="-52"/>
      <p:regular r:id="rId28"/>
      <p:bold r:id="rId29"/>
      <p:italic r:id="rId30"/>
      <p:boldItalic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8"/>
    <p:restoredTop sz="94674"/>
  </p:normalViewPr>
  <p:slideViewPr>
    <p:cSldViewPr snapToGrid="0" snapToObjects="1">
      <p:cViewPr varScale="1">
        <p:scale>
          <a:sx n="79" d="100"/>
          <a:sy n="79" d="100"/>
        </p:scale>
        <p:origin x="1142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CBC3E73-95D4-0BD8-CEA5-1823AE5895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01E50D-2527-A8AF-467F-EC233D964D2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E54CAB-0070-3D44-BA4F-C54387773C1A}" type="datetimeFigureOut">
              <a:rPr lang="ru-RU"/>
              <a:pPr>
                <a:defRPr/>
              </a:pPr>
              <a:t>28.07.2025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BB739256-4D8D-58AA-2630-122B055D63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5F72A8DC-4997-0D62-C0A7-AC2EF441B9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7263C6-C54B-7A43-BEA4-0994510D0E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116B1F-63BA-D2BC-D653-8682F534A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1B612BB-0445-5640-8165-4BE5AA729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2774" y="1196976"/>
            <a:ext cx="8426454" cy="3365500"/>
          </a:xfrm>
        </p:spPr>
        <p:txBody>
          <a:bodyPr anchor="b">
            <a:normAutofit/>
          </a:bodyPr>
          <a:lstStyle>
            <a:lvl1pPr>
              <a:defRPr sz="4800" b="0" i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82774" y="4760259"/>
            <a:ext cx="8426454" cy="162149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1424036-110C-2AC8-F6C7-D9E9126563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79FBA33-E8A4-9524-110D-3B45D09081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63C3C-54DD-FD49-A929-F665DCC64B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438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2774" y="1981201"/>
            <a:ext cx="8426453" cy="41957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C617213-9FDB-1809-D9AE-DA6CE0299C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BAA120A-54BB-E88E-8809-E3D1B26548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3191B-C7E5-6A4A-9959-66591412E9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06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2774" y="1196976"/>
            <a:ext cx="8426454" cy="2232024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82774" y="3496235"/>
            <a:ext cx="8426454" cy="2880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AAE3E5B0-AA08-D5DE-E928-4155826BE0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8F79993B-0E47-2B45-350A-BDEDCA3E5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9B0B-E471-6940-B738-FE67FDF751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84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82774" y="1981199"/>
            <a:ext cx="4213226" cy="4195763"/>
          </a:xfrm>
        </p:spPr>
        <p:txBody>
          <a:bodyPr>
            <a:normAutofit/>
          </a:bodyPr>
          <a:lstStyle>
            <a:lvl1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1pPr>
            <a:lvl2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2pPr>
            <a:lvl3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3pPr>
            <a:lvl4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4pPr>
            <a:lvl5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Объект 2"/>
          <p:cNvSpPr>
            <a:spLocks noGrp="1"/>
          </p:cNvSpPr>
          <p:nvPr>
            <p:ph sz="half" idx="13"/>
          </p:nvPr>
        </p:nvSpPr>
        <p:spPr>
          <a:xfrm>
            <a:off x="6096000" y="1981199"/>
            <a:ext cx="4213226" cy="4195763"/>
          </a:xfrm>
        </p:spPr>
        <p:txBody>
          <a:bodyPr>
            <a:normAutofit/>
          </a:bodyPr>
          <a:lstStyle>
            <a:lvl1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1pPr>
            <a:lvl2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2pPr>
            <a:lvl3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3pPr>
            <a:lvl4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4pPr>
            <a:lvl5pPr marL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4F6996A-292A-44A4-4BBE-388F7E3DB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A9402EF4-01C9-A4C9-83D8-8C63040EB08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404EF-F8AB-A44C-94B6-4C2710E667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63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82774" y="2093119"/>
            <a:ext cx="42132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882774" y="2989263"/>
            <a:ext cx="4213226" cy="32004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095999" y="2093119"/>
            <a:ext cx="42132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095999" y="2989263"/>
            <a:ext cx="4213226" cy="32004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id="{820AC816-A7DF-E96E-6294-9C6A05516E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21768DEE-A26F-EA6B-5081-1EDB617FE8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9998F-38FE-5B4F-84B7-24A036EA7CF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27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82774" y="1995947"/>
            <a:ext cx="3060000" cy="418101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95444" y="1995947"/>
            <a:ext cx="3060000" cy="418101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half" idx="13"/>
          </p:nvPr>
        </p:nvSpPr>
        <p:spPr>
          <a:xfrm>
            <a:off x="8508113" y="1995946"/>
            <a:ext cx="3060000" cy="418101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lang="ru-RU" sz="1600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E67B8-EF13-50E9-9689-CCE5EB6B326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338CFC-74A8-21A5-CF39-5A1C56ADF6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9BE1D-C2C9-3E46-9981-6D418CC016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33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245DCD6-3A55-64C6-15F9-BFEE4043F4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D8147B6-74AB-1352-A2C6-F14DB8394B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C7DA9-E4BF-9342-9E8A-75ACAC66C7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50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id="{E8E9D0EC-DA8D-AE21-CCA1-596B8508F3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057E6F56-7157-76AD-49A7-C758447202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B93E-F4E2-8D46-AE5F-A64B335238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28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9" y="1196975"/>
            <a:ext cx="5472113" cy="51847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885576" y="1196975"/>
            <a:ext cx="42104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>
          <a:xfrm>
            <a:off x="1882773" y="2868706"/>
            <a:ext cx="4213225" cy="35130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id="{448D2C73-EBED-9291-4574-9372C1E24C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8BF6EC5-D30E-7ABE-9980-7FE1E0AFD3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6C4B-1A96-7C48-AD06-CAC56C8241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63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576" y="1196975"/>
            <a:ext cx="42104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5999" y="1196975"/>
            <a:ext cx="5472113" cy="51847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2773" y="2868706"/>
            <a:ext cx="4213225" cy="35130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53C438-81E5-B1AA-7AF3-2F97EB606E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C52FF2-4DA7-5E3D-1176-537493BBB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966A-8410-FC40-8D17-6FB9DDC2DE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4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ключительный слайд">
    <p:bg>
      <p:bgPr>
        <a:solidFill>
          <a:srgbClr val="DB34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A8B11E-DA1D-F9A0-00C9-8848E947B2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3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529F6A-67D7-A060-CF14-870415A09B53}"/>
              </a:ext>
            </a:extLst>
          </p:cNvPr>
          <p:cNvSpPr/>
          <p:nvPr userDrawn="1"/>
        </p:nvSpPr>
        <p:spPr>
          <a:xfrm>
            <a:off x="0" y="0"/>
            <a:ext cx="12192000" cy="161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CFBA5663-1809-8262-B4CB-4ECB79D72C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344488"/>
            <a:ext cx="12604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E19157DD-934B-2D6C-4E82-C73B54C313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591425" y="490538"/>
            <a:ext cx="3976688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ru-RU" altLang="ru-RU" sz="1100">
                <a:solidFill>
                  <a:srgbClr val="3C3D3B"/>
                </a:solidFill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129226, г. Москва, 2-й Сельскохозяйственный проезд, 4</a:t>
            </a:r>
            <a:endParaRPr lang="en-US" altLang="ru-RU" sz="1100">
              <a:solidFill>
                <a:srgbClr val="3C3D3B"/>
              </a:solidFill>
              <a:latin typeface="Museo Sans Cyrl 500" panose="02000000000000000000" pitchFamily="2" charset="0"/>
              <a:ea typeface="Museo Sans Cyrl 500" panose="02000000000000000000" pitchFamily="2" charset="0"/>
              <a:cs typeface="Museo Sans Cyrl 500" panose="02000000000000000000" pitchFamily="2" charset="0"/>
            </a:endParaRPr>
          </a:p>
          <a:p>
            <a:pPr eaLnBrk="1" hangingPunct="1">
              <a:lnSpc>
                <a:spcPct val="114000"/>
              </a:lnSpc>
            </a:pPr>
            <a:r>
              <a:rPr lang="en-US" altLang="ru-RU" sz="1100">
                <a:solidFill>
                  <a:srgbClr val="3C3D3B"/>
                </a:solidFill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info@mgpu.ru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ru-RU" sz="1100">
                <a:solidFill>
                  <a:srgbClr val="3C3D3B"/>
                </a:solidFill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+7 (499) 181-24-62</a:t>
            </a:r>
            <a:br>
              <a:rPr lang="en-US" altLang="ru-RU" sz="1100">
                <a:solidFill>
                  <a:srgbClr val="3C3D3B"/>
                </a:solidFill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</a:br>
            <a:r>
              <a:rPr lang="en-US" altLang="ru-RU" sz="1100">
                <a:solidFill>
                  <a:srgbClr val="3C3D3B"/>
                </a:solidFill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www.mgpu.ru</a:t>
            </a:r>
            <a:endParaRPr lang="ru-RU" altLang="ru-RU" sz="1100">
              <a:solidFill>
                <a:srgbClr val="3C3D3B"/>
              </a:solidFill>
              <a:latin typeface="Museo Sans Cyrl 500" panose="02000000000000000000" pitchFamily="2" charset="0"/>
              <a:ea typeface="Museo Sans Cyrl 500" panose="02000000000000000000" pitchFamily="2" charset="0"/>
              <a:cs typeface="Museo Sans Cyrl 500" panose="02000000000000000000" pitchFamily="2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2773" y="2223246"/>
            <a:ext cx="9685339" cy="2339229"/>
          </a:xfrm>
        </p:spPr>
        <p:txBody>
          <a:bodyPr anchor="b">
            <a:normAutofit/>
          </a:bodyPr>
          <a:lstStyle>
            <a:lvl1pPr>
              <a:defRPr sz="3200" b="0" i="0">
                <a:solidFill>
                  <a:srgbClr val="F4F4F7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82773" y="4625787"/>
            <a:ext cx="9685339" cy="1755963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buNone/>
              <a:defRPr sz="1600">
                <a:solidFill>
                  <a:srgbClr val="D4D4D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2442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7B99742E-AE9D-9FFA-6ECA-BB3396CDA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82775" y="1196975"/>
            <a:ext cx="84264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1E500E08-84A0-3E25-9B06-A869F6CA5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82775" y="2035175"/>
            <a:ext cx="8426450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B0FDDA-BAB1-7097-182E-B96A7F8EC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2775" y="6176963"/>
            <a:ext cx="8426450" cy="48418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rgbClr val="9E9F9E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7AEF29-9984-E943-D44D-9323E3B2B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55375" y="6176963"/>
            <a:ext cx="576263" cy="4841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 b="1" i="0" smtClean="0">
                <a:solidFill>
                  <a:srgbClr val="9E9F9E"/>
                </a:solidFill>
                <a:latin typeface="Museo Sans Cyrl 700" charset="0"/>
                <a:ea typeface="Museo Sans Cyrl 700" charset="0"/>
                <a:cs typeface="Museo Sans Cyrl 700" charset="0"/>
              </a:defRPr>
            </a:lvl1pPr>
          </a:lstStyle>
          <a:p>
            <a:pPr>
              <a:defRPr/>
            </a:pPr>
            <a:fld id="{866340F8-E70E-C543-93DA-C6AA386CB3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8B46C92-AD4A-0E20-022A-2323CE5F5333}"/>
              </a:ext>
            </a:extLst>
          </p:cNvPr>
          <p:cNvSpPr/>
          <p:nvPr userDrawn="1"/>
        </p:nvSpPr>
        <p:spPr>
          <a:xfrm>
            <a:off x="0" y="0"/>
            <a:ext cx="982663" cy="6858000"/>
          </a:xfrm>
          <a:prstGeom prst="rect">
            <a:avLst/>
          </a:prstGeom>
          <a:solidFill>
            <a:srgbClr val="DB3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5" name="Рисунок 7">
            <a:extLst>
              <a:ext uri="{FF2B5EF4-FFF2-40B4-BE49-F238E27FC236}">
                <a16:creationId xmlns:a16="http://schemas.microsoft.com/office/drawing/2014/main" id="{B318F8EF-6177-FA65-2E43-956E204965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25" y="657225"/>
            <a:ext cx="1169988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C3D3B"/>
          </a:solidFill>
          <a:latin typeface="Museo Sans Cyrl 500" panose="02000000000000000000" pitchFamily="2" charset="0"/>
          <a:ea typeface="Museo Sans Cyrl 500" panose="02000000000000000000" pitchFamily="2" charset="0"/>
          <a:cs typeface="Museo Sans Cyrl 500" panose="02000000000000000000" pitchFamily="2" charset="0"/>
        </a:defRPr>
      </a:lvl9pPr>
    </p:titleStyle>
    <p:bodyStyle>
      <a:lvl1pPr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2800"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1pPr>
      <a:lvl2pPr marL="4572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400"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2pPr>
      <a:lvl3pPr marL="9144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000"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3pPr>
      <a:lvl4pPr marL="1371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4pPr>
      <a:lvl5pPr marL="18288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rgbClr val="3C3D3B"/>
          </a:solidFill>
          <a:latin typeface="Museo Sans Cyrl 500" charset="0"/>
          <a:ea typeface="Museo Sans Cyrl 500" charset="0"/>
          <a:cs typeface="Museo Sans Cyrl 50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Заголовок 7">
            <a:extLst>
              <a:ext uri="{FF2B5EF4-FFF2-40B4-BE49-F238E27FC236}">
                <a16:creationId xmlns:a16="http://schemas.microsoft.com/office/drawing/2014/main" id="{FAC60661-A2AB-6251-ADA9-DA4B6265F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9350" y="1744663"/>
            <a:ext cx="10106025" cy="14208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Образовательное путешествие длиною в жизнь </a:t>
            </a:r>
            <a:br>
              <a:rPr lang="ru-RU" altLang="ru-RU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(опыт дистанционного обучения семьи Демидовых)</a:t>
            </a:r>
            <a:endParaRPr lang="ru-RU" altLang="ru-RU" sz="2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22" name="Объект 8">
            <a:extLst>
              <a:ext uri="{FF2B5EF4-FFF2-40B4-BE49-F238E27FC236}">
                <a16:creationId xmlns:a16="http://schemas.microsoft.com/office/drawing/2014/main" id="{E3387DB6-FBF0-6647-42ED-512D03A2AC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17850" y="4579938"/>
            <a:ext cx="8426450" cy="1271587"/>
          </a:xfrm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Захаров Константин Павлович,</a:t>
            </a:r>
          </a:p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доцент ВШЛиП ГИ СПбПУ</a:t>
            </a:r>
          </a:p>
        </p:txBody>
      </p:sp>
      <p:sp>
        <p:nvSpPr>
          <p:cNvPr id="5123" name="Номер слайда 5">
            <a:extLst>
              <a:ext uri="{FF2B5EF4-FFF2-40B4-BE49-F238E27FC236}">
                <a16:creationId xmlns:a16="http://schemas.microsoft.com/office/drawing/2014/main" id="{5828373A-1522-50A8-4D76-41B4AA19C7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ED1B6B-B8DC-D848-9E49-5C7C43069670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Заголовок 7">
            <a:extLst>
              <a:ext uri="{FF2B5EF4-FFF2-40B4-BE49-F238E27FC236}">
                <a16:creationId xmlns:a16="http://schemas.microsoft.com/office/drawing/2014/main" id="{DC47D766-E52C-E25D-074D-E8EF3531A2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9313" y="-71438"/>
            <a:ext cx="10106025" cy="107791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УСЛОВИЯ ОБРАЗОВАТЕЛЬНОГО ПУТЕШЕСТВИЯ</a:t>
            </a:r>
            <a:endParaRPr lang="ru-RU" altLang="ru-RU" sz="2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46" name="Номер слайда 5">
            <a:extLst>
              <a:ext uri="{FF2B5EF4-FFF2-40B4-BE49-F238E27FC236}">
                <a16:creationId xmlns:a16="http://schemas.microsoft.com/office/drawing/2014/main" id="{096C96C5-FE1A-4C6B-419A-4F600F4826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981327-D0B1-AC4E-B47D-86AA2AF84AA1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7A2F24A0-B66F-A6F4-F474-5F07FAE897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t="11877" r="8182" b="69279"/>
          <a:stretch>
            <a:fillRect/>
          </a:stretch>
        </p:blipFill>
        <p:spPr>
          <a:xfrm>
            <a:off x="985838" y="785813"/>
            <a:ext cx="5238750" cy="1117600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4E3A91-6190-E944-1F62-A7327C46E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8" t="30412" r="8144" b="50600"/>
          <a:stretch>
            <a:fillRect/>
          </a:stretch>
        </p:blipFill>
        <p:spPr bwMode="auto">
          <a:xfrm>
            <a:off x="1711325" y="1941513"/>
            <a:ext cx="5729288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E6AEA9-D632-4BE6-4FEF-8AEA6311A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1" t="49504" r="7887" b="31383"/>
          <a:stretch>
            <a:fillRect/>
          </a:stretch>
        </p:blipFill>
        <p:spPr bwMode="auto">
          <a:xfrm>
            <a:off x="2813050" y="3170238"/>
            <a:ext cx="5526088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6EFE04-089F-DDB9-6888-76F3C9818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" t="68669" r="7906" b="17395"/>
          <a:stretch>
            <a:fillRect/>
          </a:stretch>
        </p:blipFill>
        <p:spPr bwMode="auto">
          <a:xfrm>
            <a:off x="4232275" y="4462463"/>
            <a:ext cx="552608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2DC2D7-A9B3-E569-D0CE-185BED879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6" t="83719" r="8163" b="1512"/>
          <a:stretch>
            <a:fillRect/>
          </a:stretch>
        </p:blipFill>
        <p:spPr bwMode="auto">
          <a:xfrm>
            <a:off x="5462588" y="5576888"/>
            <a:ext cx="65849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Номер слайда 5">
            <a:extLst>
              <a:ext uri="{FF2B5EF4-FFF2-40B4-BE49-F238E27FC236}">
                <a16:creationId xmlns:a16="http://schemas.microsoft.com/office/drawing/2014/main" id="{F9D8F3F5-825C-7756-BB62-1E64E55987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B0EB1F-5CD1-0F43-BC18-3B3E2B246335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7170" name="Рисунок 1">
            <a:extLst>
              <a:ext uri="{FF2B5EF4-FFF2-40B4-BE49-F238E27FC236}">
                <a16:creationId xmlns:a16="http://schemas.microsoft.com/office/drawing/2014/main" id="{69BBD777-BFDF-964B-CF63-00193FD0C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3" y="1674813"/>
            <a:ext cx="1097280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Заголовок 7">
            <a:extLst>
              <a:ext uri="{FF2B5EF4-FFF2-40B4-BE49-F238E27FC236}">
                <a16:creationId xmlns:a16="http://schemas.microsoft.com/office/drawing/2014/main" id="{072B5752-184F-52EF-1317-82B332423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9366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Культурно-исторические условия </a:t>
            </a:r>
            <a:b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(Европа начала 18 века)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Номер слайда 5">
            <a:extLst>
              <a:ext uri="{FF2B5EF4-FFF2-40B4-BE49-F238E27FC236}">
                <a16:creationId xmlns:a16="http://schemas.microsoft.com/office/drawing/2014/main" id="{E2EC210D-AAF8-4CD1-0665-9DBBEC864E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46176B-909A-334E-9390-3240BCA5CD19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8194" name="Рисунок 2">
            <a:extLst>
              <a:ext uri="{FF2B5EF4-FFF2-40B4-BE49-F238E27FC236}">
                <a16:creationId xmlns:a16="http://schemas.microsoft.com/office/drawing/2014/main" id="{A4D0AE53-E478-D529-E41D-DEDB76C44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1554163"/>
            <a:ext cx="11091862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Заголовок 7">
            <a:extLst>
              <a:ext uri="{FF2B5EF4-FFF2-40B4-BE49-F238E27FC236}">
                <a16:creationId xmlns:a16="http://schemas.microsoft.com/office/drawing/2014/main" id="{64ACB549-F038-583C-2861-A3A85F514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9366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Культурно-исторические условия </a:t>
            </a:r>
            <a:b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(Европа начала 18 века)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Номер слайда 5">
            <a:extLst>
              <a:ext uri="{FF2B5EF4-FFF2-40B4-BE49-F238E27FC236}">
                <a16:creationId xmlns:a16="http://schemas.microsoft.com/office/drawing/2014/main" id="{378346CC-C026-AF56-954E-D41CCFCB92C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7611A0-9950-EE49-B477-54EA0EE11AC3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9218" name="Рисунок 1">
            <a:extLst>
              <a:ext uri="{FF2B5EF4-FFF2-40B4-BE49-F238E27FC236}">
                <a16:creationId xmlns:a16="http://schemas.microsoft.com/office/drawing/2014/main" id="{D1894F1A-C50D-88B9-9020-0CD985A99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1566863"/>
            <a:ext cx="10555288" cy="52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Заголовок 7">
            <a:extLst>
              <a:ext uri="{FF2B5EF4-FFF2-40B4-BE49-F238E27FC236}">
                <a16:creationId xmlns:a16="http://schemas.microsoft.com/office/drawing/2014/main" id="{D1442EB5-F364-4078-5193-1185200CE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9366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Культурно-исторические условия </a:t>
            </a:r>
            <a:b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(Европа начала 18 века)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Номер слайда 5">
            <a:extLst>
              <a:ext uri="{FF2B5EF4-FFF2-40B4-BE49-F238E27FC236}">
                <a16:creationId xmlns:a16="http://schemas.microsoft.com/office/drawing/2014/main" id="{BA112F2A-1CD5-6E54-220E-478221EEB3B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E183A1-1E35-404C-8816-20E010AF4F53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10242" name="Рисунок 1">
            <a:extLst>
              <a:ext uri="{FF2B5EF4-FFF2-40B4-BE49-F238E27FC236}">
                <a16:creationId xmlns:a16="http://schemas.microsoft.com/office/drawing/2014/main" id="{4D8B0F6A-377C-2AF8-91CC-50A0F0613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554163"/>
            <a:ext cx="11063288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Заголовок 7">
            <a:extLst>
              <a:ext uri="{FF2B5EF4-FFF2-40B4-BE49-F238E27FC236}">
                <a16:creationId xmlns:a16="http://schemas.microsoft.com/office/drawing/2014/main" id="{9AB11BDB-8866-07C3-3C8D-1A0BE2A01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9366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Культурно-исторические условия </a:t>
            </a:r>
            <a:b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(Европа начала 18 века)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Номер слайда 5">
            <a:extLst>
              <a:ext uri="{FF2B5EF4-FFF2-40B4-BE49-F238E27FC236}">
                <a16:creationId xmlns:a16="http://schemas.microsoft.com/office/drawing/2014/main" id="{52888761-7582-872A-A3C2-29882275E2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705B77-32C0-1848-8070-AD17359BD257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11266" name="Рисунок 1">
            <a:extLst>
              <a:ext uri="{FF2B5EF4-FFF2-40B4-BE49-F238E27FC236}">
                <a16:creationId xmlns:a16="http://schemas.microsoft.com/office/drawing/2014/main" id="{FA7C7FD5-FB23-AF4C-D826-A318DF065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585788"/>
            <a:ext cx="11090275" cy="60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Заголовок 7">
            <a:extLst>
              <a:ext uri="{FF2B5EF4-FFF2-40B4-BE49-F238E27FC236}">
                <a16:creationId xmlns:a16="http://schemas.microsoft.com/office/drawing/2014/main" id="{A9784DD4-C92A-87BC-730D-96E3AEF96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175" y="0"/>
            <a:ext cx="9315450" cy="67945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Культурно-исторические условия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Номер слайда 5">
            <a:extLst>
              <a:ext uri="{FF2B5EF4-FFF2-40B4-BE49-F238E27FC236}">
                <a16:creationId xmlns:a16="http://schemas.microsoft.com/office/drawing/2014/main" id="{44AFDEC1-9AEF-DB24-B980-8AD218A91D9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7B8E1F-DC8B-1248-B676-27269F8AD078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0AF665AF-5A86-5B9F-878A-221795123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64611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Россия – реформы Петра </a:t>
            </a:r>
            <a:r>
              <a:rPr lang="en-US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endParaRPr lang="ru-RU" altLang="ru-RU" sz="28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D704A6-5D67-5966-7784-B18B543B4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149350"/>
            <a:ext cx="3059113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B9CCEE-85E3-A98E-0105-5F0985E89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3" y="5384800"/>
            <a:ext cx="413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Акинфий Никитич Демидов</a:t>
            </a:r>
          </a:p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(1678-1748) </a:t>
            </a:r>
          </a:p>
        </p:txBody>
      </p:sp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475C13DF-0BE7-EA2A-A7D4-160E91DD1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1133475"/>
            <a:ext cx="56848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слой дворянства</a:t>
            </a:r>
          </a:p>
          <a:p>
            <a:pPr algn="ctr" eaLnBrk="1" hangingPunct="1"/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разночинной интеллигенции</a:t>
            </a:r>
          </a:p>
        </p:txBody>
      </p:sp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2E4AB51E-F75D-D7D5-EDC3-A03058EBA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25" y="2584450"/>
            <a:ext cx="77660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привычку к </a:t>
            </a:r>
            <a:r>
              <a:rPr lang="ru-RU" altLang="ru-RU" sz="2800" b="1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интеллектуальному</a:t>
            </a:r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труду</a:t>
            </a:r>
          </a:p>
          <a:p>
            <a:pPr algn="ctr" eaLnBrk="1" hangingPunct="1"/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вырастить управленцев</a:t>
            </a:r>
          </a:p>
          <a:p>
            <a:pPr algn="ctr" eaLnBrk="1" hangingPunct="1"/>
            <a:r>
              <a:rPr lang="ru-RU" altLang="ru-RU" sz="28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топ-менеджеров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11CA811-9EFB-967D-8ADE-87AF415BF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25" y="4217988"/>
            <a:ext cx="77660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Д.А. Голицын, </a:t>
            </a:r>
          </a:p>
          <a:p>
            <a:pPr algn="ctr" eaLnBrk="1" hangingPunct="1"/>
            <a:r>
              <a:rPr lang="ru-RU" altLang="ru-RU" sz="24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Р.И. Воронцов, </a:t>
            </a:r>
          </a:p>
          <a:p>
            <a:pPr algn="ctr" eaLnBrk="1" hangingPunct="1"/>
            <a:r>
              <a:rPr lang="ru-RU" altLang="ru-RU" sz="24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И.И. Бецкой </a:t>
            </a:r>
          </a:p>
        </p:txBody>
      </p:sp>
      <p:sp>
        <p:nvSpPr>
          <p:cNvPr id="9" name="Заголовок 7">
            <a:extLst>
              <a:ext uri="{FF2B5EF4-FFF2-40B4-BE49-F238E27FC236}">
                <a16:creationId xmlns:a16="http://schemas.microsoft.com/office/drawing/2014/main" id="{16AC54E0-07A3-10CB-2069-A4D72E00C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588" y="5708650"/>
            <a:ext cx="7766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Промышленники</a:t>
            </a:r>
          </a:p>
          <a:p>
            <a:pPr algn="ctr" eaLnBrk="1" hangingPunct="1"/>
            <a:r>
              <a:rPr lang="ru-RU" altLang="ru-RU" sz="2400">
                <a:solidFill>
                  <a:srgbClr val="3C3D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Строгановы и Демидовы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Номер слайда 5">
            <a:extLst>
              <a:ext uri="{FF2B5EF4-FFF2-40B4-BE49-F238E27FC236}">
                <a16:creationId xmlns:a16="http://schemas.microsoft.com/office/drawing/2014/main" id="{8FECAD6E-086A-AAC4-042D-F36304DF4B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45A3F0-9A8C-F34B-AE77-33D37DF1B673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5134D34-6C30-7CF8-BDED-EA0630C68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013" y="212725"/>
            <a:ext cx="9315450" cy="64611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Династия Демидовых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942C11-9B80-8096-649B-C72A8474D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979488"/>
            <a:ext cx="2776537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0BF2F7-34DD-A2C5-7797-AAAAE20F2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75" y="4976813"/>
            <a:ext cx="28892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Прокофий Акинфиевич Демидов</a:t>
            </a:r>
          </a:p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(1710-1786)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F057CD-B2EC-8FA7-A9C2-B9CB23187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330325"/>
            <a:ext cx="3316288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BE3F7B-6537-637E-6C5D-CBFE07941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4976813"/>
            <a:ext cx="34115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Григорий Акинфиевич Демидов</a:t>
            </a:r>
          </a:p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(1715-1761)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1F6AA8-89FF-2E87-38A5-4EDDF6700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475" y="534988"/>
            <a:ext cx="2847975" cy="408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8465C9-DE32-11ED-A4B8-E8BEC4167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7288" y="4619625"/>
            <a:ext cx="29511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Никита Акинфиевич Демидов</a:t>
            </a:r>
          </a:p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(1724-1787)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Номер слайда 5">
            <a:extLst>
              <a:ext uri="{FF2B5EF4-FFF2-40B4-BE49-F238E27FC236}">
                <a16:creationId xmlns:a16="http://schemas.microsoft.com/office/drawing/2014/main" id="{851FF18B-1468-5C72-74C5-0ADF795E2D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84652C-BF6C-D54B-89BF-399160DAF17A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64E94F7F-6D4A-43DB-E37B-87CC88A55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8"/>
          <a:stretch>
            <a:fillRect/>
          </a:stretch>
        </p:blipFill>
        <p:spPr bwMode="auto">
          <a:xfrm>
            <a:off x="0" y="0"/>
            <a:ext cx="5949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2">
            <a:extLst>
              <a:ext uri="{FF2B5EF4-FFF2-40B4-BE49-F238E27FC236}">
                <a16:creationId xmlns:a16="http://schemas.microsoft.com/office/drawing/2014/main" id="{8BFA2B82-CA40-9748-F200-83D9C13D7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650" y="73025"/>
            <a:ext cx="56721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Интеллектуальный ресурс династии Демидовых на момент образовательного путешествия</a:t>
            </a:r>
          </a:p>
        </p:txBody>
      </p:sp>
      <p:sp>
        <p:nvSpPr>
          <p:cNvPr id="14340" name="TextBox 3">
            <a:extLst>
              <a:ext uri="{FF2B5EF4-FFF2-40B4-BE49-F238E27FC236}">
                <a16:creationId xmlns:a16="http://schemas.microsoft.com/office/drawing/2014/main" id="{0AB415E6-F24D-ECE6-1252-D41334A14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9950" y="1352550"/>
            <a:ext cx="58547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Петр </a:t>
            </a:r>
            <a:r>
              <a:rPr lang="en-US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Ломоносов М.В.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Мюллер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Писатель, философ Ф.Вольтер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химик, металлург И.Ф. Генкель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астрономом Бредли (Оксфорд)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ботаник Хемфри Сибторп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Карл Линней (Упсала)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А.Ф. Кокорин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И.У. Старов</a:t>
            </a:r>
          </a:p>
          <a:p>
            <a:pPr algn="ctr" eaLnBrk="1" hangingPunct="1"/>
            <a:r>
              <a:rPr lang="ru-RU" altLang="ru-RU" b="1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художник У. Хогарт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7E73E9-7D04-654F-32FA-67CFE4E17DEB}"/>
              </a:ext>
            </a:extLst>
          </p:cNvPr>
          <p:cNvSpPr txBox="1"/>
          <p:nvPr/>
        </p:nvSpPr>
        <p:spPr>
          <a:xfrm>
            <a:off x="6186488" y="4491038"/>
            <a:ext cx="5673725" cy="7397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«АСТА NON VERBA» </a:t>
            </a:r>
          </a:p>
          <a:p>
            <a:pPr algn="ctr" eaLnBrk="1" hangingPunct="1"/>
            <a:r>
              <a:rPr lang="ru-RU" altLang="ru-RU" b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(Дела – не слова)</a:t>
            </a:r>
            <a:r>
              <a:rPr lang="ru-RU" alt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altLang="ru-RU" b="1" dirty="0">
              <a:solidFill>
                <a:srgbClr val="4454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2" name="TextBox 7">
            <a:extLst>
              <a:ext uri="{FF2B5EF4-FFF2-40B4-BE49-F238E27FC236}">
                <a16:creationId xmlns:a16="http://schemas.microsoft.com/office/drawing/2014/main" id="{5405122C-9CC1-A42A-4698-6AF456385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9950" y="5381625"/>
            <a:ext cx="59515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i="1" dirty="0">
                <a:solidFill>
                  <a:srgbClr val="12101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«Желая содействовать </a:t>
            </a:r>
            <a:r>
              <a:rPr lang="ru-RU" altLang="ru-RU" b="1" i="1" dirty="0">
                <a:solidFill>
                  <a:srgbClr val="12101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преуспеянию наук </a:t>
            </a:r>
            <a:r>
              <a:rPr lang="ru-RU" altLang="ru-RU" i="1" dirty="0">
                <a:solidFill>
                  <a:srgbClr val="12101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словесности и промышленности </a:t>
            </a:r>
          </a:p>
          <a:p>
            <a:pPr algn="ctr" eaLnBrk="1" hangingPunct="1"/>
            <a:r>
              <a:rPr lang="ru-RU" altLang="ru-RU" i="1" dirty="0">
                <a:solidFill>
                  <a:srgbClr val="12101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своем Отечестве» 1831 г.</a:t>
            </a:r>
            <a:endParaRPr lang="ru-RU" alt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5" grpId="0"/>
      <p:bldP spid="143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Номер слайда 5">
            <a:extLst>
              <a:ext uri="{FF2B5EF4-FFF2-40B4-BE49-F238E27FC236}">
                <a16:creationId xmlns:a16="http://schemas.microsoft.com/office/drawing/2014/main" id="{D38C93B1-46A3-BB06-A451-E283A71626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4075B3-CB2E-8B4E-893A-095305F33658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97B9A3-61B5-879B-7CCF-572AE7A1390A}"/>
              </a:ext>
            </a:extLst>
          </p:cNvPr>
          <p:cNvSpPr txBox="1"/>
          <p:nvPr/>
        </p:nvSpPr>
        <p:spPr>
          <a:xfrm>
            <a:off x="2860675" y="161925"/>
            <a:ext cx="625792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СЕМЬЯ Григория и Анастасии</a:t>
            </a:r>
            <a:endParaRPr lang="ru-RU" altLang="ru-RU" sz="24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D1B2E-CE49-B3E9-310B-2F2A8A5F9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750888"/>
            <a:ext cx="9953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года – грамота и иностранные языки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E9389-C48F-EC70-6275-EF4B8B2F3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338" y="3986213"/>
            <a:ext cx="9953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«мудрые родители»</a:t>
            </a:r>
          </a:p>
          <a:p>
            <a:pPr eaLnBrk="1" hangingPunct="1"/>
            <a:r>
              <a:rPr lang="ru-RU" altLang="ru-RU" sz="24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«Богатые и мудрые родители, понимая во всей силе пользу воспитания, </a:t>
            </a:r>
            <a:r>
              <a:rPr lang="ru-RU" altLang="ru-RU" sz="240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</a:t>
            </a:r>
            <a:r>
              <a:rPr lang="ru-RU" altLang="ru-RU" sz="24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золото прежде в наследство оставили, но </a:t>
            </a:r>
            <a:r>
              <a:rPr lang="ru-RU" altLang="ru-RU" sz="240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добродетели</a:t>
            </a:r>
            <a:r>
              <a:rPr lang="ru-RU" altLang="ru-RU" sz="24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которые блистательнее и прочнее золота, не стяжание многочисленных сокровищ, но доброе воспитание – лучшее стяжание </a:t>
            </a:r>
            <a:r>
              <a:rPr lang="ru-RU" altLang="ru-RU" sz="240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человечества</a:t>
            </a:r>
            <a:r>
              <a:rPr lang="ru-RU" altLang="ru-RU" sz="24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1254A-0E32-B41F-D2BE-E3D1B8D68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1255713"/>
            <a:ext cx="9953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круг чтения – культ книги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3CFE38-EF19-2C92-08BD-F10037E31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1762125"/>
            <a:ext cx="9953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музыка – классическая и народная – музыкальная грамота – партитуры опер – владение игрой на музыкальных инструментах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23D29A-0B93-8BC6-E68D-CF427991E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2927350"/>
            <a:ext cx="9953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театр – домашние концерты, спектакли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42E0D-3CE4-E775-5B59-BD7FC68E4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327400"/>
            <a:ext cx="9953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физическое воспитание – фехтование, конкур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>
            <a:extLst>
              <a:ext uri="{FF2B5EF4-FFF2-40B4-BE49-F238E27FC236}">
                <a16:creationId xmlns:a16="http://schemas.microsoft.com/office/drawing/2014/main" id="{BF01F341-06D0-37A5-B9A2-2F39362176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3FE721-7A5D-6A46-B638-D9841354E34A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F834A3-31A0-4D0F-EBA9-FA0F76666D88}"/>
              </a:ext>
            </a:extLst>
          </p:cNvPr>
          <p:cNvSpPr txBox="1"/>
          <p:nvPr/>
        </p:nvSpPr>
        <p:spPr>
          <a:xfrm>
            <a:off x="3787775" y="149225"/>
            <a:ext cx="6257925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ПУТЕШЕСТВЕННИКИ</a:t>
            </a:r>
            <a:endParaRPr lang="ru-RU" altLang="ru-RU" sz="24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A99058-B857-07F9-2CE1-9FBBAD7CB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960438"/>
            <a:ext cx="3416300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546D3A-D03B-5F37-2714-F18EB1B2C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25" y="5249863"/>
            <a:ext cx="25733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Александр</a:t>
            </a:r>
          </a:p>
          <a:p>
            <a:pPr algn="ctr" eaLnBrk="1" hangingPunct="1"/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(1737-1803)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D241C9-39C1-51A2-41CB-B1F05A7FA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1443038"/>
            <a:ext cx="3240088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EF01FF-99BE-8993-1F88-028858B0D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0" y="5573713"/>
            <a:ext cx="2927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Павел</a:t>
            </a:r>
          </a:p>
          <a:p>
            <a:pPr algn="ctr" eaLnBrk="1" hangingPunct="1"/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1739-1821</a:t>
            </a:r>
            <a:r>
              <a:rPr lang="ru-RU" altLang="ru-RU" i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6DF968-D3AB-E778-8CAD-6EC57EC2E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538" y="1714500"/>
            <a:ext cx="3086100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BC70D4-4AC3-43CD-80C6-85347EF2B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0475" y="5573713"/>
            <a:ext cx="2836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Петр</a:t>
            </a:r>
          </a:p>
          <a:p>
            <a:pPr algn="ctr" eaLnBrk="1" hangingPunct="1"/>
            <a:r>
              <a:rPr lang="ru-RU" altLang="ru-RU" b="1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(1740-1826)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Номер слайда 5">
            <a:extLst>
              <a:ext uri="{FF2B5EF4-FFF2-40B4-BE49-F238E27FC236}">
                <a16:creationId xmlns:a16="http://schemas.microsoft.com/office/drawing/2014/main" id="{45827D33-9447-7244-D74A-EB3A0AE0645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82965F-96CD-874C-86FF-89E04C11C4AC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989ADE-9A21-807E-A58A-4822BD485DFE}"/>
              </a:ext>
            </a:extLst>
          </p:cNvPr>
          <p:cNvSpPr txBox="1"/>
          <p:nvPr/>
        </p:nvSpPr>
        <p:spPr>
          <a:xfrm>
            <a:off x="1096963" y="149225"/>
            <a:ext cx="8948737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Сопровождение юных путешественников</a:t>
            </a:r>
            <a:endParaRPr lang="ru-RU" altLang="ru-RU" sz="24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40597F-F1F4-A6B1-7A90-3923C7D62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760546"/>
            <a:ext cx="9261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1. 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Установки данные родителями о целях и задачах путешествия по реализации интересов не только личностных, но также семейных, родовых и всего Отечества. </a:t>
            </a:r>
            <a:endParaRPr lang="ru-RU" altLang="ru-RU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ED98D-5A88-5E60-EE28-29BAA4339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1847170"/>
            <a:ext cx="108950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2. 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Выдача доверительных грамот, писем и составление предварительного плана путешествия, который мог корректироваться сыновьями и сопровождающими их лицами по мере передвижения детей из страны в страну и их взросления</a:t>
            </a:r>
            <a:r>
              <a:rPr lang="ru-RU" altLang="ru-RU" dirty="0"/>
              <a:t>.</a:t>
            </a:r>
            <a:r>
              <a:rPr lang="ru-RU" altLang="ru-RU" sz="2000" dirty="0"/>
              <a:t> </a:t>
            </a:r>
            <a:endParaRPr lang="ru-RU" altLang="ru-RU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75A8B2-A1F5-2294-C505-5A166E75A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3276601"/>
            <a:ext cx="108950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3. 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Непосредственное сопровождение (финансовое, культурное) гувернером-домоуправителем (Буссениус), который определял программу путешествия от города к городу.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45962-AC24-AEC8-10C8-1035F6B24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4478430"/>
            <a:ext cx="108950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Сопровождение дядькой (Афанасий), который помогал не только в хозяйственных вопросах, но и организационных, знал несколько языков.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0E6648-55B3-8010-B05E-2077DAA5B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5419274"/>
            <a:ext cx="10895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Переписка с родителями.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7277E-9214-5232-1090-11DF55EF9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5990069"/>
            <a:ext cx="10895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Ведение Журнала </a:t>
            </a:r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подневных</a:t>
            </a:r>
            <a:r>
              <a:rPr lang="ru-RU" alt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записей.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Номер слайда 5">
            <a:extLst>
              <a:ext uri="{FF2B5EF4-FFF2-40B4-BE49-F238E27FC236}">
                <a16:creationId xmlns:a16="http://schemas.microsoft.com/office/drawing/2014/main" id="{40F9472E-F0EA-285F-F101-2C4FF80DDC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C6423E-E8D1-0D41-AF74-8942CCA3E9F0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17B18E-F034-BB9B-38BF-EE9EE4128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182563"/>
            <a:ext cx="9112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339</a:t>
            </a: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листов корреспонденции </a:t>
            </a:r>
          </a:p>
          <a:p>
            <a:pPr algn="ctr" eaLnBrk="1" hangingPunct="1"/>
            <a:r>
              <a:rPr lang="ru-RU" altLang="ru-RU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92</a:t>
            </a: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дела (в </a:t>
            </a:r>
            <a:r>
              <a:rPr lang="ru-RU" altLang="ru-RU" sz="24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виде </a:t>
            </a:r>
            <a:r>
              <a:rPr lang="ru-RU" altLang="ru-RU" sz="24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56 </a:t>
            </a:r>
            <a:r>
              <a:rPr lang="ru-RU" altLang="ru-RU" sz="24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писем и </a:t>
            </a:r>
            <a:r>
              <a:rPr lang="ru-RU" altLang="ru-RU" sz="24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36</a:t>
            </a:r>
            <a:r>
              <a:rPr lang="ru-RU" altLang="ru-RU" sz="24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журналов) </a:t>
            </a:r>
          </a:p>
          <a:p>
            <a:pPr algn="ctr"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описанием изученного и увиденного.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F6B5EF-EDCC-CCBE-217C-595C6122A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1382713"/>
            <a:ext cx="9229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Европейское турне сыновей Г.А. Демидова представляет собой </a:t>
            </a:r>
            <a:r>
              <a:rPr lang="ru-RU" altLang="ru-RU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феномен культурной жизни </a:t>
            </a: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России 18 века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8B00AE-2C7B-688D-1FCA-0028EA335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88" y="2644775"/>
            <a:ext cx="11237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Были оговорены и </a:t>
            </a:r>
            <a:r>
              <a:rPr lang="ru-RU" altLang="ru-RU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правила ведения Журналов</a:t>
            </a:r>
            <a:r>
              <a:rPr lang="ru-RU" altLang="ru-RU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в течение месяца каждый должен был день за днём записывать, как он проводил время, новые знакомства и новости – коллективный дневник.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62FABD-4A62-60CE-8717-A0D03B86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88" y="3905250"/>
            <a:ext cx="110109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1. Ведя Журналы путешественники постоянно упражнялись в знании </a:t>
            </a:r>
            <a:r>
              <a:rPr lang="ru-RU" alt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русского языка</a:t>
            </a:r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так как описываемые встречи, наблюдаемые события воспринимались ими на иностранном языке.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BF5FD0-61D6-6195-04FA-478E57001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88" y="4727575"/>
            <a:ext cx="110109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2. Родители, получая от детей ежедневные записи об их впечатлениях, занятиях, экскурсиях, поездках помогали им сохранять близкую </a:t>
            </a:r>
            <a:r>
              <a:rPr lang="ru-RU" alt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духовною связь </a:t>
            </a:r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внешней оторванности (патриархальность времени).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34961E-381D-5228-8EB4-F97C36D28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88" y="5625148"/>
            <a:ext cx="110109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530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3. Написание писем и Журналов для детей было в начале путешествия нелегкой повинностью, но затем превратилось в привычку к упорному труду, ответственности за себя перед родителями, Родом, Отечеством.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Номер слайда 5">
            <a:extLst>
              <a:ext uri="{FF2B5EF4-FFF2-40B4-BE49-F238E27FC236}">
                <a16:creationId xmlns:a16="http://schemas.microsoft.com/office/drawing/2014/main" id="{52BAC352-AA8C-8C23-1C9D-42B4FF7A3F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16AD72-B888-284D-96B1-4092F71A20DA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19458" name="TextBox 2">
            <a:extLst>
              <a:ext uri="{FF2B5EF4-FFF2-40B4-BE49-F238E27FC236}">
                <a16:creationId xmlns:a16="http://schemas.microsoft.com/office/drawing/2014/main" id="{56FE752F-40F4-9CF3-55F3-2C813ED5D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09563"/>
            <a:ext cx="91440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повлияло на привычку к </a:t>
            </a:r>
            <a:r>
              <a:rPr lang="ru-RU" alt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интеллектуальному</a:t>
            </a: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труду:</a:t>
            </a:r>
          </a:p>
        </p:txBody>
      </p:sp>
      <p:sp>
        <p:nvSpPr>
          <p:cNvPr id="19459" name="TextBox 3">
            <a:extLst>
              <a:ext uri="{FF2B5EF4-FFF2-40B4-BE49-F238E27FC236}">
                <a16:creationId xmlns:a16="http://schemas.microsoft.com/office/drawing/2014/main" id="{0B15AD05-25DB-8E29-50EB-74562036D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1498600"/>
            <a:ext cx="91440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1) Знание иностранных языков, и чтение текстов на языке оригинала.</a:t>
            </a:r>
          </a:p>
        </p:txBody>
      </p:sp>
      <p:sp>
        <p:nvSpPr>
          <p:cNvPr id="19460" name="TextBox 4">
            <a:extLst>
              <a:ext uri="{FF2B5EF4-FFF2-40B4-BE49-F238E27FC236}">
                <a16:creationId xmlns:a16="http://schemas.microsoft.com/office/drawing/2014/main" id="{5CCC5C6F-1DAF-A16E-199F-712F35110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2463800"/>
            <a:ext cx="98504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2) Общение с выдающимися личностями того времени, в первую очередь с учеными. </a:t>
            </a:r>
          </a:p>
        </p:txBody>
      </p:sp>
      <p:sp>
        <p:nvSpPr>
          <p:cNvPr id="19461" name="TextBox 6">
            <a:extLst>
              <a:ext uri="{FF2B5EF4-FFF2-40B4-BE49-F238E27FC236}">
                <a16:creationId xmlns:a16="http://schemas.microsoft.com/office/drawing/2014/main" id="{CFEF526B-5A74-9B29-916C-03AA7CE58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546475"/>
            <a:ext cx="100457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3) Дистанционное гуманистическое сопровождение через эпистолярный жанр родителями своих детей.</a:t>
            </a:r>
          </a:p>
        </p:txBody>
      </p:sp>
      <p:sp>
        <p:nvSpPr>
          <p:cNvPr id="19462" name="TextBox 7">
            <a:extLst>
              <a:ext uri="{FF2B5EF4-FFF2-40B4-BE49-F238E27FC236}">
                <a16:creationId xmlns:a16="http://schemas.microsoft.com/office/drawing/2014/main" id="{2BB7AD0F-8AF9-B5C1-909D-B7FB80D43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4538663"/>
            <a:ext cx="10248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4) Ведение ежедневных записей (Журналов) своих впечатлений вынуждало Демидовых создавать каждый раз новый </a:t>
            </a:r>
            <a:r>
              <a:rPr lang="ru-RU" alt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образовательный продукт </a:t>
            </a: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письменный текст на русском языке.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  <p:bldP spid="19460" grpId="0"/>
      <p:bldP spid="19461" grpId="0"/>
      <p:bldP spid="194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Номер слайда 5">
            <a:extLst>
              <a:ext uri="{FF2B5EF4-FFF2-40B4-BE49-F238E27FC236}">
                <a16:creationId xmlns:a16="http://schemas.microsoft.com/office/drawing/2014/main" id="{C467B125-2507-32BE-F85C-12D10E3E86B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E3E0AA-1DAC-384F-BDA8-85CB8238F57F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20482" name="TextBox 3">
            <a:extLst>
              <a:ext uri="{FF2B5EF4-FFF2-40B4-BE49-F238E27FC236}">
                <a16:creationId xmlns:a16="http://schemas.microsoft.com/office/drawing/2014/main" id="{3402D91F-A2FE-7CE9-0053-AF7B030C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22263"/>
            <a:ext cx="9210675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ревностных деятелей петровских преобразований Демидовых совершенно справедливо можно причислить к </a:t>
            </a:r>
            <a:r>
              <a:rPr lang="ru-RU" alt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«птенцам гнезда Петрова». </a:t>
            </a:r>
          </a:p>
        </p:txBody>
      </p:sp>
      <p:sp>
        <p:nvSpPr>
          <p:cNvPr id="20483" name="TextBox 4">
            <a:extLst>
              <a:ext uri="{FF2B5EF4-FFF2-40B4-BE49-F238E27FC236}">
                <a16:creationId xmlns:a16="http://schemas.microsoft.com/office/drawing/2014/main" id="{04BAC62B-6EBB-E047-7619-414CE3C5E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4" y="1682841"/>
            <a:ext cx="11037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Образовательное путешествие (10 лет)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0ABE1E40-BBAA-D89B-EE2D-E2C8F50AC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3" y="2144506"/>
            <a:ext cx="11037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Дистанционное сопровождение семьей.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5E53B30-D83D-48EE-908C-F9F5181D9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2" y="2606171"/>
            <a:ext cx="11037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это – методика, форма или технология? 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984048E-31C6-D9C1-6CA3-159E44291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2" y="3067836"/>
            <a:ext cx="110378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Скорее всего длительность путешествия, масштабы увиденного, изученного и зафиксированного братьями говорит о некотором педагогическом сплаве для получения феноменального для того времени результата.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7181C3-185E-DDB5-980F-A651226CB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1" y="4607303"/>
            <a:ext cx="110378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Этот результат имеет отсроченный эффект в виде сформированных и зрелых личностей Александра, Петра и Павла.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B3A74-9041-A196-6B05-90A0542D9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10" y="5530633"/>
            <a:ext cx="110378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Поэтому можно утверждать, что образовательное путешествие длиною в жизнь удалось.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  <p:bldP spid="2" grpId="0"/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Номер слайда 5">
            <a:extLst>
              <a:ext uri="{FF2B5EF4-FFF2-40B4-BE49-F238E27FC236}">
                <a16:creationId xmlns:a16="http://schemas.microsoft.com/office/drawing/2014/main" id="{438FAE3C-6A3B-BA87-5F2C-F7A299A8E8F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6C10CC-F05A-C347-95CD-DB74F08A15FB}" type="slidenum">
              <a:rPr lang="ru-RU" altLang="ru-RU">
                <a:solidFill>
                  <a:srgbClr val="9E9F9E"/>
                </a:solidFill>
                <a:latin typeface="Museo Sans Cyrl 700" panose="02000000000000000000" pitchFamily="2" charset="0"/>
                <a:ea typeface="Museo Sans Cyrl 700" panose="02000000000000000000" pitchFamily="2" charset="0"/>
                <a:cs typeface="Museo Sans Cyrl 700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>
              <a:solidFill>
                <a:srgbClr val="9E9F9E"/>
              </a:solidFill>
              <a:latin typeface="Museo Sans Cyrl 700" panose="02000000000000000000" pitchFamily="2" charset="0"/>
              <a:ea typeface="Museo Sans Cyrl 700" panose="02000000000000000000" pitchFamily="2" charset="0"/>
              <a:cs typeface="Museo Sans Cyrl 700" panose="02000000000000000000" pitchFamily="2" charset="0"/>
            </a:endParaRPr>
          </a:p>
        </p:txBody>
      </p:sp>
      <p:sp>
        <p:nvSpPr>
          <p:cNvPr id="1026" name="TextBox 10">
            <a:extLst>
              <a:ext uri="{FF2B5EF4-FFF2-40B4-BE49-F238E27FC236}">
                <a16:creationId xmlns:a16="http://schemas.microsoft.com/office/drawing/2014/main" id="{CED76057-065B-FFFB-B8A4-54F75B868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203200"/>
            <a:ext cx="90852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Результатом образовательного путешествия является освоение и присвоение культурных явлений, событий, встреч, текстов и понятий в их сложном многообразии и взаимовлиянии.</a:t>
            </a:r>
          </a:p>
        </p:txBody>
      </p:sp>
      <p:pic>
        <p:nvPicPr>
          <p:cNvPr id="1027" name="Picture 2">
            <a:extLst>
              <a:ext uri="{FF2B5EF4-FFF2-40B4-BE49-F238E27FC236}">
                <a16:creationId xmlns:a16="http://schemas.microsoft.com/office/drawing/2014/main" id="{C215E864-6618-1983-B9B3-6B778E412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300" y="1773238"/>
            <a:ext cx="31877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Box 12">
            <a:extLst>
              <a:ext uri="{FF2B5EF4-FFF2-40B4-BE49-F238E27FC236}">
                <a16:creationId xmlns:a16="http://schemas.microsoft.com/office/drawing/2014/main" id="{2A553ED6-BF07-3B63-0138-D4E6A3537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0" y="5176838"/>
            <a:ext cx="610076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 установлен на Парадной площади в </a:t>
            </a:r>
            <a:r>
              <a:rPr lang="ru-RU" alt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Ярославле</a:t>
            </a:r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средства жителей города и других добровольных жертвователей. </a:t>
            </a:r>
          </a:p>
          <a:p>
            <a:pPr algn="ctr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Открыт 6 (18) марта 1829 года.</a:t>
            </a:r>
          </a:p>
          <a:p>
            <a:pPr algn="ctr" eaLnBrk="1" hangingPunct="1"/>
            <a:r>
              <a:rPr lang="ru-RU" alt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Павел Демидов ушел из жизни в 1821 г.</a:t>
            </a:r>
          </a:p>
        </p:txBody>
      </p:sp>
      <p:sp>
        <p:nvSpPr>
          <p:cNvPr id="1029" name="TextBox 13">
            <a:extLst>
              <a:ext uri="{FF2B5EF4-FFF2-40B4-BE49-F238E27FC236}">
                <a16:creationId xmlns:a16="http://schemas.microsoft.com/office/drawing/2014/main" id="{E6E18C41-50CB-85F2-C67D-554907A73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2817813"/>
            <a:ext cx="76612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только Московскому университету было пожертвовано </a:t>
            </a:r>
            <a:r>
              <a:rPr lang="ru-RU" alt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100.000</a:t>
            </a:r>
            <a:r>
              <a:rPr lang="ru-RU" alt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рублей</a:t>
            </a:r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algn="ctr" eaLnBrk="1" hangingPunct="1"/>
            <a:r>
              <a:rPr lang="ru-RU" alt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проценты от которых выплачивались именные стипендии и пособия для нуждающихся и одаренных студентов </a:t>
            </a:r>
          </a:p>
        </p:txBody>
      </p:sp>
      <p:sp>
        <p:nvSpPr>
          <p:cNvPr id="1030" name="TextBox 14">
            <a:extLst>
              <a:ext uri="{FF2B5EF4-FFF2-40B4-BE49-F238E27FC236}">
                <a16:creationId xmlns:a16="http://schemas.microsoft.com/office/drawing/2014/main" id="{96E34F20-B7A5-D6D5-6366-639E9ED17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988" y="2146300"/>
            <a:ext cx="4584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58 000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8" grpId="0"/>
      <p:bldP spid="1029" grpId="0"/>
      <p:bldP spid="10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6">
            <a:extLst>
              <a:ext uri="{FF2B5EF4-FFF2-40B4-BE49-F238E27FC236}">
                <a16:creationId xmlns:a16="http://schemas.microsoft.com/office/drawing/2014/main" id="{2E93D462-8633-11C1-B464-A716F4F7C3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2775" y="1998663"/>
            <a:ext cx="9685338" cy="2563812"/>
          </a:xfrm>
        </p:spPr>
        <p:txBody>
          <a:bodyPr/>
          <a:lstStyle/>
          <a:p>
            <a:pPr algn="ctr"/>
            <a:r>
              <a:rPr lang="ru-RU" altLang="ru-RU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Спасибо за внимание!</a:t>
            </a:r>
            <a:br>
              <a:rPr lang="ru-RU" altLang="ru-RU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</a:br>
            <a:br>
              <a:rPr lang="ru-RU" altLang="ru-RU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</a:br>
            <a:r>
              <a:rPr lang="ru-RU" altLang="ru-RU" b="1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Захаров Константин Павлович</a:t>
            </a:r>
            <a:br>
              <a:rPr lang="ru-RU" altLang="ru-RU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</a:br>
            <a:r>
              <a:rPr lang="ru-RU" altLang="ru-RU">
                <a:latin typeface="Museo Sans Cyrl 500" panose="02000000000000000000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почта для связи – </a:t>
            </a:r>
            <a:r>
              <a:rPr lang="en-US" altLang="ru-RU">
                <a:latin typeface="Helvetica Neue" panose="02000503000000020004" pitchFamily="2" charset="0"/>
                <a:ea typeface="Museo Sans Cyrl 500" panose="02000000000000000000" pitchFamily="2" charset="0"/>
                <a:cs typeface="Museo Sans Cyrl 500" panose="02000000000000000000" pitchFamily="2" charset="0"/>
              </a:rPr>
              <a:t>kzaharov@spbstu.ru</a:t>
            </a:r>
            <a:endParaRPr lang="ru-RU" altLang="ru-RU">
              <a:latin typeface="Museo Sans Cyrl 500" panose="02000000000000000000" pitchFamily="2" charset="0"/>
              <a:ea typeface="Museo Sans Cyrl 500" panose="02000000000000000000" pitchFamily="2" charset="0"/>
              <a:cs typeface="Museo Sans Cyrl 500" panose="020000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УКЭСИ.pptx" id="{9D7C701E-F3D7-7B4E-A0A9-79094BABD70A}" vid="{9CAC9407-DA55-E741-87DC-DEF11B132EC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6144</TotalTime>
  <Words>892</Words>
  <Application>Microsoft Office PowerPoint</Application>
  <PresentationFormat>Широкоэкранный</PresentationFormat>
  <Paragraphs>112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Museo Sans Cyrl 700</vt:lpstr>
      <vt:lpstr>Arial</vt:lpstr>
      <vt:lpstr>Calibri</vt:lpstr>
      <vt:lpstr>Verdana</vt:lpstr>
      <vt:lpstr>Helvetica Neue</vt:lpstr>
      <vt:lpstr>Museo Sans Cyrl 500</vt:lpstr>
      <vt:lpstr>Специальное оформление</vt:lpstr>
      <vt:lpstr>Образовательное путешествие длиною в жизнь  (опыт дистанционного обучения семьи Демидовых)</vt:lpstr>
      <vt:lpstr>УСЛОВИЯ ОБРАЗОВАТЕЛЬНОГО ПУТЕШЕСТВИЯ</vt:lpstr>
      <vt:lpstr>1. Культурно-исторические условия  (Европа начала 18 века)</vt:lpstr>
      <vt:lpstr>1. Культурно-исторические условия  (Европа начала 18 века)</vt:lpstr>
      <vt:lpstr>1. Культурно-исторические условия  (Европа начала 18 века)</vt:lpstr>
      <vt:lpstr>1. Культурно-исторические условия  (Европа начала 18 века)</vt:lpstr>
      <vt:lpstr>1. Культурно-исторические условия </vt:lpstr>
      <vt:lpstr>2. Россия – реформы Петра I</vt:lpstr>
      <vt:lpstr>3. Династия Демидовых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Захаров Константин Павлович почта для связи – kzaharov@spbstu.ru</vt:lpstr>
    </vt:vector>
  </TitlesOfParts>
  <Manager/>
  <Company>Московский городской университет МГПУ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subject/>
  <dc:creator>Змушко Наталья Сергеевна</dc:creator>
  <cp:keywords/>
  <dc:description/>
  <cp:lastModifiedBy>Пользователь</cp:lastModifiedBy>
  <cp:revision>242</cp:revision>
  <cp:lastPrinted>2017-05-20T15:29:27Z</cp:lastPrinted>
  <dcterms:created xsi:type="dcterms:W3CDTF">2016-03-02T10:13:19Z</dcterms:created>
  <dcterms:modified xsi:type="dcterms:W3CDTF">2025-07-28T10:57:35Z</dcterms:modified>
  <cp:category/>
</cp:coreProperties>
</file>