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5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body" idx="5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8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9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5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5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28.03.2024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 idx="2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subTitle" idx="3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 idx="2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3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4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 idx="2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3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4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6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7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 idx="2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3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4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 idx="2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3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4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 idx="2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3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28.03.2024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 idx="2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3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28.03.2024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-1291034" y="368301"/>
            <a:ext cx="9664700" cy="494030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algn="ctr">
              <a:lnSpc>
                <a:spcPct val="100000"/>
              </a:lnSpc>
            </a:pPr>
            <a:r>
              <a:rPr sz="6000" b="1"/>
              <a:t>    Отдел очно-заочного </a:t>
            </a:r>
            <a:br>
              <a:rPr sz="6000" b="1"/>
            </a:br>
            <a:r>
              <a:rPr sz="6000" b="1"/>
              <a:t>и заочного </a:t>
            </a:r>
            <a:br>
              <a:rPr sz="6000" b="1"/>
            </a:br>
            <a:r>
              <a:rPr sz="6000" b="1"/>
              <a:t>обучения </a:t>
            </a:r>
            <a:br>
              <a:rPr sz="6000" b="1"/>
            </a:br>
            <a:endParaRPr sz="6000" b="1"/>
          </a:p>
        </p:txBody>
      </p:sp>
      <p:pic>
        <p:nvPicPr>
          <p:cNvPr id="154" name="Picture 154"/>
          <p:cNvPicPr/>
          <p:nvPr/>
        </p:nvPicPr>
        <p:blipFill>
          <a:blip r:embed="rId2"/>
          <a:stretch/>
        </p:blipFill>
        <p:spPr>
          <a:xfrm>
            <a:off x="5621955" y="2273300"/>
            <a:ext cx="6403357" cy="4271962"/>
          </a:xfrm>
          <a:prstGeom prst="rect">
            <a:avLst/>
          </a:prstGeom>
          <a:ln>
            <a:noFill/>
          </a:ln>
        </p:spPr>
      </p:pic>
      <p:pic>
        <p:nvPicPr>
          <p:cNvPr id="156" name="Picture 156"/>
          <p:cNvPicPr/>
          <p:nvPr/>
        </p:nvPicPr>
        <p:blipFill>
          <a:blip r:embed="rId3"/>
          <a:stretch/>
        </p:blipFill>
        <p:spPr>
          <a:xfrm>
            <a:off x="2294733" y="4010516"/>
            <a:ext cx="2289967" cy="191244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-457200" y="327025"/>
            <a:ext cx="8044543" cy="207599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ctr"/>
            <a:r>
              <a:rPr sz="4800" b="1"/>
              <a:t>Отдел очно-заочного </a:t>
            </a:r>
            <a:br>
              <a:rPr sz="4800" b="1"/>
            </a:br>
            <a:r>
              <a:rPr sz="4800" b="1"/>
              <a:t>и заочного обучения 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748047" y="2392294"/>
            <a:ext cx="10515600" cy="3480470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/>
            <a:lvl1pPr lvl="0"/>
          </a:lstStyle>
          <a:p>
            <a:pPr>
              <a:lnSpc>
                <a:spcPct val="150000"/>
              </a:lnSpc>
            </a:pPr>
            <a:r>
              <a:rPr sz="3600"/>
              <a:t>Существует с 2006 года</a:t>
            </a:r>
          </a:p>
          <a:p>
            <a:pPr>
              <a:lnSpc>
                <a:spcPct val="150000"/>
              </a:lnSpc>
            </a:pPr>
            <a:r>
              <a:rPr sz="3600"/>
              <a:t>Работает с использованием дистанционных технологий и электронного обучения</a:t>
            </a:r>
          </a:p>
          <a:p>
            <a:pPr>
              <a:lnSpc>
                <a:spcPct val="150000"/>
              </a:lnSpc>
            </a:pPr>
            <a:r>
              <a:rPr sz="3600"/>
              <a:t>Занятия проходят индивидуально или в группах</a:t>
            </a:r>
          </a:p>
          <a:p>
            <a:pPr marL="0" indent="0">
              <a:buNone/>
            </a:pPr>
            <a:endParaRPr sz="3600"/>
          </a:p>
          <a:p>
            <a:pPr marL="0" indent="0">
              <a:buNone/>
            </a:pPr>
            <a:endParaRPr sz="3600"/>
          </a:p>
        </p:txBody>
      </p:sp>
      <p:pic>
        <p:nvPicPr>
          <p:cNvPr id="161" name="Picture 161"/>
          <p:cNvPicPr/>
          <p:nvPr/>
        </p:nvPicPr>
        <p:blipFill>
          <a:blip r:embed="rId2"/>
          <a:stretch/>
        </p:blipFill>
        <p:spPr>
          <a:xfrm>
            <a:off x="7305674" y="374650"/>
            <a:ext cx="4157663" cy="277177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subTitle" idx="1"/>
          </p:nvPr>
        </p:nvSpPr>
        <p:spPr>
          <a:xfrm>
            <a:off x="283336" y="1171976"/>
            <a:ext cx="2871989" cy="551215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/>
            <a:lvl1pPr lvl="0"/>
          </a:lstStyle>
          <a:p>
            <a:pPr marL="457200" indent="-457200" algn="l">
              <a:buFont typeface="+mj-lt"/>
              <a:buAutoNum type="arabicPeriod"/>
            </a:pPr>
            <a:r>
              <a:t>Хабаровск</a:t>
            </a:r>
          </a:p>
          <a:p>
            <a:pPr marL="457200" indent="-457200" algn="l">
              <a:buFont typeface="+mj-lt"/>
              <a:buAutoNum type="arabicPeriod"/>
            </a:pPr>
            <a:r>
              <a:t> Москва</a:t>
            </a:r>
          </a:p>
          <a:p>
            <a:pPr marL="457200" indent="-457200" algn="l">
              <a:buFont typeface="+mj-lt"/>
              <a:buAutoNum type="arabicPeriod"/>
            </a:pPr>
            <a:r>
              <a:t>Башкирия</a:t>
            </a:r>
          </a:p>
          <a:p>
            <a:pPr marL="457200" indent="-457200" algn="l">
              <a:buFont typeface="+mj-lt"/>
              <a:buAutoNum type="arabicPeriod"/>
            </a:pPr>
            <a:r>
              <a:t>Лен. область</a:t>
            </a:r>
          </a:p>
          <a:p>
            <a:pPr marL="457200" indent="-457200" algn="l">
              <a:buFont typeface="+mj-lt"/>
              <a:buAutoNum type="arabicPeriod"/>
            </a:pPr>
            <a:r>
              <a:t> Карачаево-Черкессия</a:t>
            </a:r>
          </a:p>
          <a:p>
            <a:pPr marL="457200" indent="-457200" algn="l">
              <a:buFont typeface="+mj-lt"/>
              <a:buAutoNum type="arabicPeriod"/>
            </a:pPr>
            <a:r>
              <a:t>  Мурманск</a:t>
            </a:r>
          </a:p>
          <a:p>
            <a:pPr marL="457200" indent="-457200" algn="l">
              <a:buFont typeface="+mj-lt"/>
              <a:buAutoNum type="arabicPeriod"/>
            </a:pPr>
            <a:r>
              <a:t> Нижневартовск</a:t>
            </a:r>
          </a:p>
          <a:p>
            <a:pPr marL="457200" indent="-457200" algn="l">
              <a:buFont typeface="+mj-lt"/>
              <a:buAutoNum type="arabicPeriod"/>
            </a:pPr>
            <a:r>
              <a:t> Свердловская обл. </a:t>
            </a:r>
          </a:p>
          <a:p>
            <a:pPr marL="457200" indent="-457200" algn="l">
              <a:buFont typeface="+mj-lt"/>
              <a:buAutoNum type="arabicPeriod"/>
            </a:pPr>
            <a:r>
              <a:t>Татарстан</a:t>
            </a:r>
          </a:p>
          <a:p>
            <a:pPr marL="457200" indent="-457200" algn="l">
              <a:buFont typeface="+mj-lt"/>
              <a:buAutoNum type="arabicPeriod"/>
            </a:pPr>
            <a:r>
              <a:t>Краснодарский край</a:t>
            </a:r>
          </a:p>
          <a:p>
            <a:pPr marL="457200" indent="-457200" algn="l">
              <a:buFont typeface="+mj-lt"/>
              <a:buAutoNum type="arabicPeriod"/>
            </a:pPr>
            <a:r>
              <a:t>Воронежская обл.</a:t>
            </a:r>
          </a:p>
          <a:p>
            <a:pPr marL="457200" indent="-457200" algn="l">
              <a:buFont typeface="+mj-lt"/>
              <a:buAutoNum type="arabicPeriod"/>
            </a:pPr>
            <a:r>
              <a:t> Московская обл.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3387144" y="1171977"/>
            <a:ext cx="3078049" cy="5512157"/>
          </a:xfrm>
          <a:prstGeom prst="rect">
            <a:avLst/>
          </a:prstGeom>
        </p:spPr>
        <p:txBody>
          <a:bodyPr vert="horz" lIns="91440" tIns="45720" rIns="91440" bIns="45720">
            <a:normAutofit fontScale="92500" lnSpcReduction="10000"/>
          </a:bodyPr>
          <a:lstStyle>
            <a:defPPr/>
            <a:lvl1pPr marL="0" lv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t>Екатеринбург</a:t>
            </a:r>
          </a:p>
          <a:p>
            <a:pPr marL="457200" indent="-457200" algn="l">
              <a:buFont typeface="+mj-lt"/>
              <a:buAutoNum type="arabicPeriod"/>
            </a:pPr>
            <a:r>
              <a:t>Липецк</a:t>
            </a:r>
          </a:p>
          <a:p>
            <a:pPr marL="457200" indent="-457200" algn="l">
              <a:buFont typeface="+mj-lt"/>
              <a:buAutoNum type="arabicPeriod"/>
            </a:pPr>
            <a:r>
              <a:t>Кострома</a:t>
            </a:r>
          </a:p>
          <a:p>
            <a:pPr marL="457200" indent="-457200" algn="l">
              <a:buFont typeface="+mj-lt"/>
              <a:buAutoNum type="arabicPeriod"/>
            </a:pPr>
            <a:r>
              <a:t>Ялта</a:t>
            </a:r>
          </a:p>
          <a:p>
            <a:pPr marL="457200" indent="-457200" algn="l">
              <a:buFont typeface="+mj-lt"/>
              <a:buAutoNum type="arabicPeriod"/>
            </a:pPr>
            <a:r>
              <a:t>Якутия</a:t>
            </a:r>
          </a:p>
          <a:p>
            <a:pPr marL="457200" indent="-457200" algn="l">
              <a:buFont typeface="+mj-lt"/>
              <a:buAutoNum type="arabicPeriod"/>
            </a:pPr>
            <a:r>
              <a:t>Сургут</a:t>
            </a:r>
          </a:p>
          <a:p>
            <a:pPr marL="457200" indent="-457200" algn="l">
              <a:buFont typeface="+mj-lt"/>
              <a:buAutoNum type="arabicPeriod"/>
            </a:pPr>
            <a:r>
              <a:t>Сочи</a:t>
            </a:r>
          </a:p>
          <a:p>
            <a:pPr algn="l"/>
            <a:r>
              <a:t>20. Самара</a:t>
            </a:r>
          </a:p>
          <a:p>
            <a:pPr algn="l"/>
            <a:r>
              <a:t>21. Курск</a:t>
            </a:r>
          </a:p>
          <a:p>
            <a:pPr algn="l"/>
            <a:r>
              <a:t>22. Севастополь</a:t>
            </a:r>
          </a:p>
          <a:p>
            <a:pPr algn="l"/>
            <a:r>
              <a:t>23. Рязань</a:t>
            </a:r>
          </a:p>
          <a:p>
            <a:pPr algn="l"/>
            <a:r>
              <a:t>24. Казань</a:t>
            </a:r>
          </a:p>
          <a:p>
            <a:pPr algn="l"/>
            <a:r>
              <a:t>25. Тюмень</a:t>
            </a:r>
          </a:p>
          <a:p>
            <a:pPr algn="l"/>
            <a:r>
              <a:t>26. Челябинск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412124" y="433312"/>
            <a:ext cx="6233375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Среди учащихся жители 26 регионов России:</a:t>
            </a:r>
          </a:p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7" name="Picture 167"/>
          <p:cNvPicPr/>
          <p:nvPr/>
        </p:nvPicPr>
        <p:blipFill>
          <a:blip r:embed="rId2"/>
          <a:stretch/>
        </p:blipFill>
        <p:spPr>
          <a:xfrm>
            <a:off x="5520258" y="1861456"/>
            <a:ext cx="6474558" cy="387304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284409" y="1429554"/>
            <a:ext cx="3089856" cy="5048517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/>
            <a:lvl1pPr lvl="0"/>
          </a:lstStyle>
          <a:p>
            <a:pPr marL="514350" indent="-514350">
              <a:buFont typeface="+mj-lt"/>
              <a:buAutoNum type="arabicPeriod"/>
            </a:pPr>
            <a:r>
              <a:t>Англия</a:t>
            </a:r>
          </a:p>
          <a:p>
            <a:pPr marL="514350" indent="-514350">
              <a:buFont typeface="+mj-lt"/>
              <a:buAutoNum type="arabicPeriod"/>
            </a:pPr>
            <a:r>
              <a:t>Германия</a:t>
            </a:r>
          </a:p>
          <a:p>
            <a:pPr marL="514350" indent="-514350">
              <a:buFont typeface="+mj-lt"/>
              <a:buAutoNum type="arabicPeriod"/>
            </a:pPr>
            <a:r>
              <a:t>Швейцария</a:t>
            </a:r>
          </a:p>
          <a:p>
            <a:pPr marL="514350" indent="-514350">
              <a:buFont typeface="+mj-lt"/>
              <a:buAutoNum type="arabicPeriod"/>
            </a:pPr>
            <a:r>
              <a:t>Франция</a:t>
            </a:r>
          </a:p>
          <a:p>
            <a:pPr marL="514350" indent="-514350">
              <a:buFont typeface="+mj-lt"/>
              <a:buAutoNum type="arabicPeriod"/>
            </a:pPr>
            <a:r>
              <a:t>Испания</a:t>
            </a:r>
          </a:p>
          <a:p>
            <a:pPr marL="514350" indent="-514350">
              <a:buFont typeface="+mj-lt"/>
              <a:buAutoNum type="arabicPeriod"/>
            </a:pPr>
            <a:r>
              <a:t>Италия</a:t>
            </a:r>
          </a:p>
          <a:p>
            <a:pPr marL="514350" indent="-514350">
              <a:buFont typeface="+mj-lt"/>
              <a:buAutoNum type="arabicPeriod"/>
            </a:pPr>
            <a:r>
              <a:t>Абхазия</a:t>
            </a:r>
          </a:p>
          <a:p>
            <a:pPr marL="514350" indent="-514350">
              <a:buFont typeface="+mj-lt"/>
              <a:buAutoNum type="arabicPeriod"/>
            </a:pPr>
            <a:r>
              <a:t>Канада</a:t>
            </a:r>
          </a:p>
          <a:p>
            <a:pPr marL="514350" indent="-514350">
              <a:buFont typeface="+mj-lt"/>
              <a:buAutoNum type="arabicPeriod"/>
            </a:pPr>
            <a:r>
              <a:t>США</a:t>
            </a:r>
          </a:p>
          <a:p>
            <a:pPr marL="514350" indent="-514350">
              <a:buFont typeface="+mj-lt"/>
              <a:buAutoNum type="arabicPeriod"/>
            </a:pPr>
            <a:r>
              <a:t>Швеция</a:t>
            </a:r>
          </a:p>
          <a:p>
            <a:pPr marL="0" indent="0">
              <a:buNone/>
            </a:pPr>
            <a:endParaRPr/>
          </a:p>
        </p:txBody>
      </p:sp>
      <p:sp>
        <p:nvSpPr>
          <p:cNvPr id="170" name="Shape 170"/>
          <p:cNvSpPr txBox="1"/>
          <p:nvPr/>
        </p:nvSpPr>
        <p:spPr>
          <a:xfrm>
            <a:off x="284409" y="321558"/>
            <a:ext cx="6399725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Среди учащихся жители 19 стран мира:</a:t>
            </a:r>
          </a:p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 txBox="1"/>
          <p:nvPr/>
        </p:nvSpPr>
        <p:spPr>
          <a:xfrm>
            <a:off x="9381085" y="1121777"/>
            <a:ext cx="3579254" cy="504851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228600" lvl="0" indent="-2286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t>Сингапур</a:t>
            </a:r>
          </a:p>
          <a:p>
            <a:pPr marL="514350" indent="-514350">
              <a:buFont typeface="+mj-lt"/>
              <a:buAutoNum type="arabicPeriod"/>
            </a:pPr>
            <a:r>
              <a:t> Кипр</a:t>
            </a:r>
          </a:p>
          <a:p>
            <a:pPr marL="514350" indent="-514350">
              <a:buFont typeface="+mj-lt"/>
              <a:buAutoNum type="arabicPeriod"/>
            </a:pPr>
            <a:r>
              <a:t>Индонезия</a:t>
            </a:r>
          </a:p>
          <a:p>
            <a:pPr marL="514350" indent="-514350">
              <a:buFont typeface="+mj-lt"/>
              <a:buAutoNum type="arabicPeriod"/>
            </a:pPr>
            <a:r>
              <a:t>Люксембург</a:t>
            </a:r>
          </a:p>
          <a:p>
            <a:pPr marL="514350" indent="-514350">
              <a:buFont typeface="+mj-lt"/>
              <a:buAutoNum type="arabicPeriod"/>
            </a:pPr>
            <a:r>
              <a:t>Казахстан</a:t>
            </a:r>
          </a:p>
          <a:p>
            <a:pPr marL="514350" indent="-514350">
              <a:buFont typeface="+mj-lt"/>
              <a:buAutoNum type="arabicPeriod"/>
            </a:pPr>
            <a:r>
              <a:t>Таиланд</a:t>
            </a:r>
          </a:p>
          <a:p>
            <a:pPr marL="514350" indent="-514350">
              <a:buFont typeface="+mj-lt"/>
              <a:buAutoNum type="arabicPeriod"/>
            </a:pPr>
            <a:r>
              <a:t>Китай</a:t>
            </a:r>
          </a:p>
          <a:p>
            <a:pPr marL="514350" indent="-514350">
              <a:buFont typeface="+mj-lt"/>
              <a:buAutoNum type="arabicPeriod"/>
            </a:pPr>
            <a:r>
              <a:t>Вьетнам</a:t>
            </a:r>
          </a:p>
          <a:p>
            <a:pPr marL="514350" indent="-514350">
              <a:buFont typeface="+mj-lt"/>
              <a:buAutoNum type="arabicPeriod"/>
            </a:pPr>
            <a:r>
              <a:t>Турция</a:t>
            </a:r>
          </a:p>
          <a:p>
            <a:pPr marL="0" indent="0">
              <a:buNone/>
            </a:pPr>
            <a:endParaRPr/>
          </a:p>
        </p:txBody>
      </p:sp>
      <p:pic>
        <p:nvPicPr>
          <p:cNvPr id="173" name="Picture 173"/>
          <p:cNvPicPr/>
          <p:nvPr/>
        </p:nvPicPr>
        <p:blipFill>
          <a:blip r:embed="rId2"/>
          <a:stretch/>
        </p:blipFill>
        <p:spPr>
          <a:xfrm>
            <a:off x="2629099" y="1326523"/>
            <a:ext cx="6751986" cy="36576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 idx="2"/>
          </p:nvPr>
        </p:nvSpPr>
        <p:spPr>
          <a:xfrm>
            <a:off x="838200" y="365125"/>
            <a:ext cx="10515600" cy="167594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sz="4800" b="1"/>
              <a:t>Кто учится в отделе?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3"/>
          </p:nvPr>
        </p:nvSpPr>
        <p:spPr>
          <a:xfrm>
            <a:off x="748047" y="1861458"/>
            <a:ext cx="10515600" cy="4433206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defPPr/>
            <a:lvl1pPr lvl="0"/>
          </a:lstStyle>
          <a:p>
            <a:pPr marL="342900" indent="-342900">
              <a:lnSpc>
                <a:spcPct val="150000"/>
              </a:lnSpc>
            </a:pPr>
            <a:r>
              <a:rPr sz="4400"/>
              <a:t>Спортсмены</a:t>
            </a:r>
          </a:p>
          <a:p>
            <a:pPr marL="342900" indent="-342900">
              <a:lnSpc>
                <a:spcPct val="150000"/>
              </a:lnSpc>
            </a:pPr>
            <a:r>
              <a:rPr sz="4400"/>
              <a:t>Одарённые дети</a:t>
            </a:r>
          </a:p>
          <a:p>
            <a:pPr marL="342900" indent="-342900">
              <a:lnSpc>
                <a:spcPct val="150000"/>
              </a:lnSpc>
            </a:pPr>
            <a:r>
              <a:rPr sz="4400"/>
              <a:t>Дети, получающие образование за границей</a:t>
            </a:r>
          </a:p>
          <a:p>
            <a:pPr marL="342900" indent="-342900">
              <a:lnSpc>
                <a:spcPct val="150000"/>
              </a:lnSpc>
            </a:pPr>
            <a:r>
              <a:rPr sz="4400"/>
              <a:t>Учащиеся, кому необходим  особенный подход</a:t>
            </a:r>
          </a:p>
          <a:p>
            <a:pPr marL="342900" indent="-342900">
              <a:lnSpc>
                <a:spcPct val="150000"/>
              </a:lnSpc>
            </a:pPr>
            <a:r>
              <a:rPr sz="4400"/>
              <a:t>Кто часто болеет</a:t>
            </a:r>
          </a:p>
          <a:p>
            <a:pPr marL="342900" indent="-342900">
              <a:lnSpc>
                <a:spcPct val="150000"/>
              </a:lnSpc>
            </a:pPr>
            <a:r>
              <a:rPr sz="4400"/>
              <a:t>Кто хочет знать больше, научиться решать олимпиадные задания</a:t>
            </a:r>
          </a:p>
          <a:p>
            <a:pPr marL="342900" indent="-342900">
              <a:lnSpc>
                <a:spcPct val="150000"/>
              </a:lnSpc>
            </a:pPr>
            <a:r>
              <a:rPr sz="4400"/>
              <a:t>Учащиеся, выбравшие семейную форму образования или самообразование</a:t>
            </a:r>
          </a:p>
          <a:p>
            <a:endParaRPr sz="3600"/>
          </a:p>
          <a:p>
            <a:pPr marL="0" indent="0">
              <a:buNone/>
            </a:pPr>
            <a:endParaRPr sz="3600"/>
          </a:p>
          <a:p>
            <a:pPr marL="0" indent="0">
              <a:buNone/>
            </a:pPr>
            <a:endParaRPr sz="3600"/>
          </a:p>
        </p:txBody>
      </p:sp>
      <p:pic>
        <p:nvPicPr>
          <p:cNvPr id="178" name="Picture 178"/>
          <p:cNvPicPr/>
          <p:nvPr/>
        </p:nvPicPr>
        <p:blipFill>
          <a:blip r:embed="rId2"/>
          <a:stretch/>
        </p:blipFill>
        <p:spPr>
          <a:xfrm>
            <a:off x="6487020" y="349920"/>
            <a:ext cx="2730253" cy="1820524"/>
          </a:xfrm>
          <a:prstGeom prst="rect">
            <a:avLst/>
          </a:prstGeom>
          <a:ln>
            <a:noFill/>
          </a:ln>
        </p:spPr>
      </p:pic>
      <p:pic>
        <p:nvPicPr>
          <p:cNvPr id="180" name="Picture 180"/>
          <p:cNvPicPr/>
          <p:nvPr/>
        </p:nvPicPr>
        <p:blipFill>
          <a:blip r:embed="rId3"/>
          <a:stretch/>
        </p:blipFill>
        <p:spPr>
          <a:xfrm>
            <a:off x="9190660" y="2170444"/>
            <a:ext cx="2744654" cy="1830186"/>
          </a:xfrm>
          <a:prstGeom prst="rect">
            <a:avLst/>
          </a:prstGeom>
          <a:ln>
            <a:noFill/>
          </a:ln>
        </p:spPr>
      </p:pic>
      <p:pic>
        <p:nvPicPr>
          <p:cNvPr id="182" name="Picture 182"/>
          <p:cNvPicPr/>
          <p:nvPr/>
        </p:nvPicPr>
        <p:blipFill>
          <a:blip r:embed="rId4"/>
          <a:stretch/>
        </p:blipFill>
        <p:spPr>
          <a:xfrm>
            <a:off x="9217273" y="358004"/>
            <a:ext cx="2718041" cy="181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/>
        </p:nvSpPr>
        <p:spPr>
          <a:xfrm>
            <a:off x="2326854" y="0"/>
            <a:ext cx="846944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Индивидуальный учебный план – ядро персонифицированного обучения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6" name="Picture 186"/>
          <p:cNvPicPr/>
          <p:nvPr/>
        </p:nvPicPr>
        <p:blipFill>
          <a:blip r:embed="rId2"/>
          <a:stretch/>
        </p:blipFill>
        <p:spPr>
          <a:xfrm>
            <a:off x="1072243" y="469446"/>
            <a:ext cx="9067800" cy="622934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189"/>
          <p:cNvPicPr/>
          <p:nvPr/>
        </p:nvPicPr>
        <p:blipFill>
          <a:blip r:embed="rId2"/>
          <a:stretch/>
        </p:blipFill>
        <p:spPr>
          <a:xfrm>
            <a:off x="618186" y="-77273"/>
            <a:ext cx="10341735" cy="6879929"/>
          </a:xfrm>
          <a:prstGeom prst="rect">
            <a:avLst/>
          </a:prstGeom>
        </p:spPr>
      </p:pic>
      <p:sp>
        <p:nvSpPr>
          <p:cNvPr id="190" name="Shape 190"/>
          <p:cNvSpPr/>
          <p:nvPr/>
        </p:nvSpPr>
        <p:spPr>
          <a:xfrm>
            <a:off x="4378817" y="1223494"/>
            <a:ext cx="3232596" cy="386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2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Елизаветы С.</a:t>
            </a:r>
          </a:p>
        </p:txBody>
      </p:sp>
      <p:sp>
        <p:nvSpPr>
          <p:cNvPr id="191" name="Shape 191"/>
          <p:cNvSpPr/>
          <p:nvPr/>
        </p:nvSpPr>
        <p:spPr>
          <a:xfrm>
            <a:off x="1018464" y="3515932"/>
            <a:ext cx="2021983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Музыка, желание окончить школу досрочно</a:t>
            </a:r>
          </a:p>
        </p:txBody>
      </p:sp>
      <p:sp>
        <p:nvSpPr>
          <p:cNvPr id="192" name="Shape 192"/>
          <p:cNvSpPr/>
          <p:nvPr/>
        </p:nvSpPr>
        <p:spPr>
          <a:xfrm>
            <a:off x="3555373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более одного раза в неделю</a:t>
            </a:r>
          </a:p>
        </p:txBody>
      </p:sp>
      <p:sp>
        <p:nvSpPr>
          <p:cNvPr id="193" name="Shape 193"/>
          <p:cNvSpPr/>
          <p:nvPr/>
        </p:nvSpPr>
        <p:spPr>
          <a:xfrm>
            <a:off x="6272012" y="3515932"/>
            <a:ext cx="2176529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Высокий интеллектуальный потенциал, самостоятельно осваивает большое количество материала</a:t>
            </a:r>
          </a:p>
        </p:txBody>
      </p:sp>
      <p:sp>
        <p:nvSpPr>
          <p:cNvPr id="194" name="Shape 194"/>
          <p:cNvSpPr/>
          <p:nvPr/>
        </p:nvSpPr>
        <p:spPr>
          <a:xfrm>
            <a:off x="8693239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Средняя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197"/>
          <p:cNvPicPr/>
          <p:nvPr/>
        </p:nvPicPr>
        <p:blipFill>
          <a:blip r:embed="rId2"/>
          <a:stretch/>
        </p:blipFill>
        <p:spPr>
          <a:xfrm>
            <a:off x="1455313" y="-9360"/>
            <a:ext cx="8929783" cy="66162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00"/>
          <p:cNvPicPr/>
          <p:nvPr/>
        </p:nvPicPr>
        <p:blipFill>
          <a:blip r:embed="rId2"/>
          <a:stretch/>
        </p:blipFill>
        <p:spPr>
          <a:xfrm>
            <a:off x="1275008" y="102279"/>
            <a:ext cx="9538244" cy="65818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/>
        </p:nvSpPr>
        <p:spPr>
          <a:xfrm>
            <a:off x="687409" y="450760"/>
            <a:ext cx="284623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3200" b="1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Недельное планирование</a:t>
            </a:r>
          </a:p>
        </p:txBody>
      </p:sp>
      <p:sp>
        <p:nvSpPr>
          <p:cNvPr id="203" name="Shape 203"/>
          <p:cNvSpPr txBox="1"/>
          <p:nvPr/>
        </p:nvSpPr>
        <p:spPr>
          <a:xfrm>
            <a:off x="460418" y="3530641"/>
            <a:ext cx="284623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3200" b="1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Годовое планирование</a:t>
            </a:r>
          </a:p>
        </p:txBody>
      </p:sp>
      <p:sp>
        <p:nvSpPr>
          <p:cNvPr id="204" name="Shape 204"/>
          <p:cNvSpPr/>
          <p:nvPr/>
        </p:nvSpPr>
        <p:spPr>
          <a:xfrm rot="5400000">
            <a:off x="1868723" y="1653564"/>
            <a:ext cx="1564782" cy="1313611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6" name="Picture 206"/>
          <p:cNvPicPr/>
          <p:nvPr/>
        </p:nvPicPr>
        <p:blipFill>
          <a:blip r:embed="rId2"/>
          <a:stretch/>
        </p:blipFill>
        <p:spPr>
          <a:xfrm>
            <a:off x="3760631" y="109060"/>
            <a:ext cx="4295037" cy="6498137"/>
          </a:xfrm>
          <a:prstGeom prst="rect">
            <a:avLst/>
          </a:prstGeom>
        </p:spPr>
      </p:pic>
      <p:sp>
        <p:nvSpPr>
          <p:cNvPr id="207" name="Shape 207"/>
          <p:cNvSpPr/>
          <p:nvPr/>
        </p:nvSpPr>
        <p:spPr>
          <a:xfrm rot="5400000">
            <a:off x="1853219" y="4641463"/>
            <a:ext cx="1564782" cy="131361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 txBox="1"/>
          <p:nvPr/>
        </p:nvSpPr>
        <p:spPr>
          <a:xfrm>
            <a:off x="8577330" y="3530641"/>
            <a:ext cx="3400022" cy="13849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Подпись родителя/ законного представителя</a:t>
            </a:r>
          </a:p>
        </p:txBody>
      </p:sp>
      <p:sp>
        <p:nvSpPr>
          <p:cNvPr id="209" name="Shape 209"/>
          <p:cNvSpPr/>
          <p:nvPr/>
        </p:nvSpPr>
        <p:spPr>
          <a:xfrm rot="2691219">
            <a:off x="8530742" y="4796239"/>
            <a:ext cx="579549" cy="15863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2"/>
          <p:cNvPicPr/>
          <p:nvPr/>
        </p:nvPicPr>
        <p:blipFill>
          <a:blip r:embed="rId2"/>
          <a:stretch/>
        </p:blipFill>
        <p:spPr>
          <a:xfrm>
            <a:off x="618186" y="-77273"/>
            <a:ext cx="10341735" cy="6879929"/>
          </a:xfrm>
          <a:prstGeom prst="rect">
            <a:avLst/>
          </a:prstGeom>
        </p:spPr>
      </p:pic>
      <p:sp>
        <p:nvSpPr>
          <p:cNvPr id="213" name="Shape 213"/>
          <p:cNvSpPr/>
          <p:nvPr/>
        </p:nvSpPr>
        <p:spPr>
          <a:xfrm>
            <a:off x="4378817" y="1223494"/>
            <a:ext cx="3232596" cy="386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2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Александра В.</a:t>
            </a:r>
          </a:p>
        </p:txBody>
      </p:sp>
      <p:sp>
        <p:nvSpPr>
          <p:cNvPr id="214" name="Shape 214"/>
          <p:cNvSpPr/>
          <p:nvPr/>
        </p:nvSpPr>
        <p:spPr>
          <a:xfrm>
            <a:off x="1036503" y="3515932"/>
            <a:ext cx="2021983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Профессионально занимается баскетболом</a:t>
            </a:r>
          </a:p>
        </p:txBody>
      </p:sp>
      <p:sp>
        <p:nvSpPr>
          <p:cNvPr id="215" name="Shape 215"/>
          <p:cNvSpPr/>
          <p:nvPr/>
        </p:nvSpPr>
        <p:spPr>
          <a:xfrm>
            <a:off x="3647940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20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Частое отсутствие из-за тренировок и соревнований</a:t>
            </a:r>
          </a:p>
        </p:txBody>
      </p:sp>
      <p:sp>
        <p:nvSpPr>
          <p:cNvPr id="216" name="Shape 216"/>
          <p:cNvSpPr/>
          <p:nvPr/>
        </p:nvSpPr>
        <p:spPr>
          <a:xfrm>
            <a:off x="6370212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20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Требуется большое количество занятий с учителями</a:t>
            </a:r>
          </a:p>
        </p:txBody>
      </p:sp>
      <p:sp>
        <p:nvSpPr>
          <p:cNvPr id="217" name="Shape 217"/>
          <p:cNvSpPr/>
          <p:nvPr/>
        </p:nvSpPr>
        <p:spPr>
          <a:xfrm>
            <a:off x="8712557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20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Выше среднего</a:t>
            </a:r>
          </a:p>
        </p:txBody>
      </p:sp>
      <p:sp>
        <p:nvSpPr>
          <p:cNvPr id="218" name="Shape 218"/>
          <p:cNvSpPr/>
          <p:nvPr/>
        </p:nvSpPr>
        <p:spPr>
          <a:xfrm>
            <a:off x="1455313" y="4456090"/>
            <a:ext cx="1390917" cy="2446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3947374" y="4456090"/>
            <a:ext cx="1423115" cy="2446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6697013" y="4578439"/>
            <a:ext cx="1493949" cy="12234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9092484" y="4456090"/>
            <a:ext cx="1262130" cy="2446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224"/>
          <p:cNvPicPr/>
          <p:nvPr/>
        </p:nvPicPr>
        <p:blipFill>
          <a:blip r:embed="rId2"/>
          <a:stretch/>
        </p:blipFill>
        <p:spPr>
          <a:xfrm>
            <a:off x="862951" y="-141468"/>
            <a:ext cx="9414390" cy="67245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icture 227"/>
          <p:cNvPicPr/>
          <p:nvPr/>
        </p:nvPicPr>
        <p:blipFill>
          <a:blip r:embed="rId2"/>
          <a:stretch/>
        </p:blipFill>
        <p:spPr>
          <a:xfrm>
            <a:off x="884818" y="381201"/>
            <a:ext cx="10062224" cy="62314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/>
          <p:nvPr/>
        </p:nvPicPr>
        <p:blipFill>
          <a:blip r:embed="rId2"/>
          <a:stretch/>
        </p:blipFill>
        <p:spPr>
          <a:xfrm>
            <a:off x="618186" y="-77273"/>
            <a:ext cx="10341735" cy="6879929"/>
          </a:xfrm>
          <a:prstGeom prst="rect">
            <a:avLst/>
          </a:prstGeom>
        </p:spPr>
      </p:pic>
      <p:sp>
        <p:nvSpPr>
          <p:cNvPr id="231" name="Shape 231"/>
          <p:cNvSpPr/>
          <p:nvPr/>
        </p:nvSpPr>
        <p:spPr>
          <a:xfrm>
            <a:off x="4378817" y="1223494"/>
            <a:ext cx="3232596" cy="386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2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Ольги К.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3189" y="3515932"/>
            <a:ext cx="2021983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Занимается в театральном кружке, увлекается литературой</a:t>
            </a:r>
          </a:p>
        </p:txBody>
      </p:sp>
      <p:sp>
        <p:nvSpPr>
          <p:cNvPr id="233" name="Shape 233"/>
          <p:cNvSpPr/>
          <p:nvPr/>
        </p:nvSpPr>
        <p:spPr>
          <a:xfrm>
            <a:off x="3670479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Понедельник, среда, пятница </a:t>
            </a:r>
          </a:p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 15.00</a:t>
            </a:r>
          </a:p>
        </p:txBody>
      </p:sp>
      <p:sp>
        <p:nvSpPr>
          <p:cNvPr id="234" name="Shape 234"/>
          <p:cNvSpPr/>
          <p:nvPr/>
        </p:nvSpPr>
        <p:spPr>
          <a:xfrm>
            <a:off x="6426558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Для занятий с учителями выбраны негуманитарные предметы</a:t>
            </a:r>
          </a:p>
        </p:txBody>
      </p:sp>
      <p:sp>
        <p:nvSpPr>
          <p:cNvPr id="235" name="Shape 235"/>
          <p:cNvSpPr/>
          <p:nvPr/>
        </p:nvSpPr>
        <p:spPr>
          <a:xfrm>
            <a:off x="8693239" y="3515932"/>
            <a:ext cx="2021982" cy="1880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Средняя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238"/>
          <p:cNvPicPr/>
          <p:nvPr/>
        </p:nvPicPr>
        <p:blipFill>
          <a:blip r:embed="rId2"/>
          <a:stretch/>
        </p:blipFill>
        <p:spPr>
          <a:xfrm>
            <a:off x="1223493" y="0"/>
            <a:ext cx="9311425" cy="67256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Picture 241"/>
          <p:cNvPicPr/>
          <p:nvPr/>
        </p:nvPicPr>
        <p:blipFill>
          <a:blip r:embed="rId2"/>
          <a:stretch/>
        </p:blipFill>
        <p:spPr>
          <a:xfrm>
            <a:off x="991673" y="145302"/>
            <a:ext cx="9747621" cy="660322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/>
          <p:nvPr/>
        </p:nvPicPr>
        <p:blipFill>
          <a:blip r:embed="rId2"/>
          <a:stretch/>
        </p:blipFill>
        <p:spPr>
          <a:xfrm>
            <a:off x="8424893" y="2655101"/>
            <a:ext cx="3767107" cy="2511404"/>
          </a:xfrm>
          <a:prstGeom prst="rect">
            <a:avLst/>
          </a:prstGeom>
          <a:ln>
            <a:noFill/>
          </a:ln>
        </p:spPr>
      </p:pic>
      <p:sp>
        <p:nvSpPr>
          <p:cNvPr id="245" name="Shape 245"/>
          <p:cNvSpPr/>
          <p:nvPr/>
        </p:nvSpPr>
        <p:spPr>
          <a:xfrm>
            <a:off x="4286342" y="81027"/>
            <a:ext cx="5022761" cy="654246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4501905" y="5940328"/>
            <a:ext cx="4494727" cy="25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ru-RU"/>
          </a:p>
        </p:txBody>
      </p:sp>
      <p:sp>
        <p:nvSpPr>
          <p:cNvPr id="247" name="Shape 247"/>
          <p:cNvSpPr/>
          <p:nvPr/>
        </p:nvSpPr>
        <p:spPr>
          <a:xfrm flipV="1">
            <a:off x="4798120" y="5118467"/>
            <a:ext cx="3812146" cy="128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ru-RU"/>
          </a:p>
        </p:txBody>
      </p:sp>
      <p:sp>
        <p:nvSpPr>
          <p:cNvPr id="248" name="Shape 248"/>
          <p:cNvSpPr/>
          <p:nvPr/>
        </p:nvSpPr>
        <p:spPr>
          <a:xfrm>
            <a:off x="5232202" y="4309986"/>
            <a:ext cx="3206839" cy="128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ru-RU"/>
          </a:p>
        </p:txBody>
      </p:sp>
      <p:sp>
        <p:nvSpPr>
          <p:cNvPr id="249" name="Shape 249"/>
          <p:cNvSpPr/>
          <p:nvPr/>
        </p:nvSpPr>
        <p:spPr>
          <a:xfrm>
            <a:off x="5579931" y="3040878"/>
            <a:ext cx="23284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ru-RU"/>
          </a:p>
        </p:txBody>
      </p:sp>
      <p:sp>
        <p:nvSpPr>
          <p:cNvPr id="250" name="Shape 250"/>
          <p:cNvSpPr/>
          <p:nvPr/>
        </p:nvSpPr>
        <p:spPr>
          <a:xfrm flipV="1">
            <a:off x="5837690" y="2431790"/>
            <a:ext cx="1867436" cy="145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ru-RU"/>
          </a:p>
        </p:txBody>
      </p:sp>
      <p:sp>
        <p:nvSpPr>
          <p:cNvPr id="251" name="Shape 251"/>
          <p:cNvSpPr txBox="1"/>
          <p:nvPr/>
        </p:nvSpPr>
        <p:spPr>
          <a:xfrm>
            <a:off x="4602824" y="6092673"/>
            <a:ext cx="4494727" cy="461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Индивидуальный учебный план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4798120" y="5146168"/>
            <a:ext cx="4198512" cy="984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Расписание, график сдачи зачётов, тестирование, диагн.работы</a:t>
            </a:r>
          </a:p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 txBox="1"/>
          <p:nvPr/>
        </p:nvSpPr>
        <p:spPr>
          <a:xfrm>
            <a:off x="5158728" y="4427841"/>
            <a:ext cx="3090929" cy="738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Рабочая программа</a:t>
            </a:r>
          </a:p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 txBox="1"/>
          <p:nvPr/>
        </p:nvSpPr>
        <p:spPr>
          <a:xfrm>
            <a:off x="5467821" y="3040878"/>
            <a:ext cx="2562893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Система отслеживания индивидуального прогресса учащегося (Регистр)</a:t>
            </a:r>
          </a:p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 txBox="1"/>
          <p:nvPr/>
        </p:nvSpPr>
        <p:spPr>
          <a:xfrm>
            <a:off x="5895464" y="2561629"/>
            <a:ext cx="1880315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Контроль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 flipV="1">
            <a:off x="6160217" y="1728248"/>
            <a:ext cx="1275009" cy="145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ru-RU"/>
          </a:p>
        </p:txBody>
      </p:sp>
      <p:sp>
        <p:nvSpPr>
          <p:cNvPr id="257" name="Shape 257"/>
          <p:cNvSpPr txBox="1"/>
          <p:nvPr/>
        </p:nvSpPr>
        <p:spPr>
          <a:xfrm>
            <a:off x="6080938" y="1977378"/>
            <a:ext cx="12965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Отчеты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 txBox="1"/>
          <p:nvPr/>
        </p:nvSpPr>
        <p:spPr>
          <a:xfrm rot="16033592">
            <a:off x="6054072" y="785695"/>
            <a:ext cx="15177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Результат </a:t>
            </a:r>
            <a:endParaRPr sz="18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114925" y="85069"/>
            <a:ext cx="6105571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Документальная пирамида персонифицированного образования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1" name="Picture 261"/>
          <p:cNvPicPr/>
          <p:nvPr/>
        </p:nvPicPr>
        <p:blipFill>
          <a:blip r:embed="rId3"/>
          <a:stretch/>
        </p:blipFill>
        <p:spPr>
          <a:xfrm rot="902581">
            <a:off x="8123972" y="306930"/>
            <a:ext cx="3102779" cy="2071105"/>
          </a:xfrm>
          <a:prstGeom prst="rect">
            <a:avLst/>
          </a:prstGeom>
          <a:ln>
            <a:noFill/>
          </a:ln>
        </p:spPr>
      </p:pic>
      <p:pic>
        <p:nvPicPr>
          <p:cNvPr id="263" name="Picture 263"/>
          <p:cNvPicPr/>
          <p:nvPr/>
        </p:nvPicPr>
        <p:blipFill>
          <a:blip r:embed="rId4"/>
          <a:stretch/>
        </p:blipFill>
        <p:spPr>
          <a:xfrm>
            <a:off x="221617" y="2802714"/>
            <a:ext cx="3515588" cy="2343725"/>
          </a:xfrm>
          <a:prstGeom prst="rect">
            <a:avLst/>
          </a:prstGeom>
          <a:ln>
            <a:noFill/>
          </a:ln>
        </p:spPr>
      </p:pic>
      <p:pic>
        <p:nvPicPr>
          <p:cNvPr id="265" name="Picture 265"/>
          <p:cNvPicPr/>
          <p:nvPr/>
        </p:nvPicPr>
        <p:blipFill>
          <a:blip r:embed="rId5"/>
          <a:stretch/>
        </p:blipFill>
        <p:spPr>
          <a:xfrm>
            <a:off x="2579039" y="1104729"/>
            <a:ext cx="2868723" cy="1911288"/>
          </a:xfrm>
          <a:prstGeom prst="rect">
            <a:avLst/>
          </a:prstGeom>
          <a:ln>
            <a:noFill/>
          </a:ln>
        </p:spPr>
      </p:pic>
      <p:pic>
        <p:nvPicPr>
          <p:cNvPr id="267" name="Picture 267"/>
          <p:cNvPicPr/>
          <p:nvPr/>
        </p:nvPicPr>
        <p:blipFill>
          <a:blip r:embed="rId6"/>
          <a:stretch/>
        </p:blipFill>
        <p:spPr>
          <a:xfrm>
            <a:off x="1634102" y="4855335"/>
            <a:ext cx="2652240" cy="176815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/>
        </p:nvSpPr>
        <p:spPr>
          <a:xfrm>
            <a:off x="4188278" y="561328"/>
            <a:ext cx="8003721" cy="40164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85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Спасибо </a:t>
            </a:r>
          </a:p>
          <a:p>
            <a:pPr marL="0" indent="0" algn="ctr"/>
            <a:r>
              <a:rPr sz="85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</a:t>
            </a:r>
          </a:p>
          <a:p>
            <a:pPr marL="0" indent="0" algn="ctr"/>
            <a:r>
              <a:rPr sz="85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внимание!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356819" y="1060073"/>
            <a:ext cx="6310859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Наши контакты:</a:t>
            </a:r>
          </a:p>
          <a:p>
            <a:pPr marL="0" indent="0" algn="l">
              <a:lnSpc>
                <a:spcPct val="150000"/>
              </a:lnSpc>
            </a:pPr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(812) 272-11-51 </a:t>
            </a:r>
          </a:p>
          <a:p>
            <a:pPr marL="0" indent="0" algn="l">
              <a:lnSpc>
                <a:spcPct val="150000"/>
              </a:lnSpc>
            </a:pPr>
            <a:r>
              <a:rPr sz="2800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alma-extenat@rambler.ru</a:t>
            </a:r>
          </a:p>
          <a:p>
            <a:pPr marL="0" indent="0" algn="l">
              <a:lnSpc>
                <a:spcPct val="150000"/>
              </a:lnSpc>
            </a:pPr>
            <a:endParaRPr sz="2800" u="sng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ct val="150000"/>
              </a:lnSpc>
            </a:pPr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Сайт:</a:t>
            </a:r>
            <a:r>
              <a:rPr sz="2800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72" name="Picture 272"/>
          <p:cNvPicPr/>
          <p:nvPr/>
        </p:nvPicPr>
        <p:blipFill>
          <a:blip r:embed="rId2"/>
          <a:stretch/>
        </p:blipFill>
        <p:spPr>
          <a:xfrm>
            <a:off x="2137001" y="3755571"/>
            <a:ext cx="2745242" cy="237817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3</TotalTime>
  <Words>301</Words>
  <Application>Microsoft Office PowerPoint</Application>
  <DocSecurity>0</DocSecurity>
  <PresentationFormat>Широкоэкранный</PresentationFormat>
  <Paragraphs>97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1_Тема Office</vt:lpstr>
      <vt:lpstr>    Отдел очно-заочного  и заочного  обучения  </vt:lpstr>
      <vt:lpstr>Отдел очно-заочного  и заочного обучения </vt:lpstr>
      <vt:lpstr>Презентация PowerPoint</vt:lpstr>
      <vt:lpstr>Презентация PowerPoint</vt:lpstr>
      <vt:lpstr>Кто учится в отделе?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Отдел очно-заочного  и заочного  обучения  </dc:title>
  <dc:creator>Пользователь</dc:creator>
  <cp:lastModifiedBy>Пользователь</cp:lastModifiedBy>
  <cp:revision>2</cp:revision>
  <dcterms:modified xsi:type="dcterms:W3CDTF">2025-03-07T14:53:27Z</dcterms:modified>
</cp:coreProperties>
</file>