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20"/>
  </p:notesMasterIdLst>
  <p:sldIdLst>
    <p:sldId id="256" r:id="rId3"/>
    <p:sldId id="431" r:id="rId4"/>
    <p:sldId id="260" r:id="rId5"/>
    <p:sldId id="440" r:id="rId6"/>
    <p:sldId id="296" r:id="rId7"/>
    <p:sldId id="432" r:id="rId8"/>
    <p:sldId id="433" r:id="rId9"/>
    <p:sldId id="441" r:id="rId10"/>
    <p:sldId id="442" r:id="rId11"/>
    <p:sldId id="437" r:id="rId12"/>
    <p:sldId id="294" r:id="rId13"/>
    <p:sldId id="306" r:id="rId14"/>
    <p:sldId id="307" r:id="rId15"/>
    <p:sldId id="436" r:id="rId16"/>
    <p:sldId id="438" r:id="rId17"/>
    <p:sldId id="439" r:id="rId18"/>
    <p:sldId id="28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17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702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D166F-3555-4F0A-810D-A055D3F81A0F}" type="doc">
      <dgm:prSet loTypeId="urn:microsoft.com/office/officeart/2005/8/layout/hProcess9" loCatId="process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90CE8D02-988A-4850-8D42-8DE075B12439}">
      <dgm:prSet phldrT="[Текст]" custT="1"/>
      <dgm:spPr/>
      <dgm:t>
        <a:bodyPr/>
        <a:lstStyle/>
        <a:p>
          <a:r>
            <a:rPr lang="ru-RU" sz="1400" dirty="0"/>
            <a:t>2019-2021 </a:t>
          </a:r>
        </a:p>
        <a:p>
          <a:r>
            <a:rPr lang="ru-RU" sz="1400" dirty="0"/>
            <a:t>Приказ ДО о региональном проекте </a:t>
          </a:r>
          <a:r>
            <a:rPr lang="ru-RU" sz="1400" b="0" dirty="0"/>
            <a:t>«ТЦ для учителей начальных классов»</a:t>
          </a:r>
        </a:p>
      </dgm:t>
    </dgm:pt>
    <dgm:pt modelId="{D846569D-020B-4788-97FF-74B882B3D119}" type="parTrans" cxnId="{0BE5DB40-F13C-4F50-A8E8-71D6BF455FAF}">
      <dgm:prSet/>
      <dgm:spPr/>
      <dgm:t>
        <a:bodyPr/>
        <a:lstStyle/>
        <a:p>
          <a:endParaRPr lang="ru-RU"/>
        </a:p>
      </dgm:t>
    </dgm:pt>
    <dgm:pt modelId="{2B8E8696-1EA3-4565-BC59-BA025A86B5C0}" type="sibTrans" cxnId="{0BE5DB40-F13C-4F50-A8E8-71D6BF455FAF}">
      <dgm:prSet/>
      <dgm:spPr/>
      <dgm:t>
        <a:bodyPr/>
        <a:lstStyle/>
        <a:p>
          <a:endParaRPr lang="ru-RU"/>
        </a:p>
      </dgm:t>
    </dgm:pt>
    <dgm:pt modelId="{D46EF2A2-CFD4-4E29-B017-B09221315E35}">
      <dgm:prSet phldrT="[Текст]" custT="1"/>
      <dgm:spPr/>
      <dgm:t>
        <a:bodyPr/>
        <a:lstStyle/>
        <a:p>
          <a:r>
            <a:rPr lang="ru-RU" sz="1400" dirty="0"/>
            <a:t>2020-2021</a:t>
          </a:r>
        </a:p>
        <a:p>
          <a:r>
            <a:rPr lang="ru-RU" sz="1400" dirty="0"/>
            <a:t>ГПРО: </a:t>
          </a:r>
        </a:p>
        <a:p>
          <a:r>
            <a:rPr lang="ru-RU" sz="1400" dirty="0"/>
            <a:t>Направление «Организация ТС учителей ШНОР и ШНСУ»</a:t>
          </a:r>
        </a:p>
      </dgm:t>
    </dgm:pt>
    <dgm:pt modelId="{2937A893-1F4D-42BE-9655-7409DB60A882}" type="parTrans" cxnId="{BF0F3A2A-B8BD-4AD5-92A1-A3BC3B9248B2}">
      <dgm:prSet/>
      <dgm:spPr/>
      <dgm:t>
        <a:bodyPr/>
        <a:lstStyle/>
        <a:p>
          <a:endParaRPr lang="ru-RU"/>
        </a:p>
      </dgm:t>
    </dgm:pt>
    <dgm:pt modelId="{3C2D13C0-9FB8-470D-B5BD-AFC982C29E0E}" type="sibTrans" cxnId="{BF0F3A2A-B8BD-4AD5-92A1-A3BC3B9248B2}">
      <dgm:prSet/>
      <dgm:spPr/>
      <dgm:t>
        <a:bodyPr/>
        <a:lstStyle/>
        <a:p>
          <a:endParaRPr lang="ru-RU"/>
        </a:p>
      </dgm:t>
    </dgm:pt>
    <dgm:pt modelId="{6AF5B674-81A5-402E-A424-38B5D02D5ABE}">
      <dgm:prSet custT="1"/>
      <dgm:spPr/>
      <dgm:t>
        <a:bodyPr/>
        <a:lstStyle/>
        <a:p>
          <a:r>
            <a:rPr lang="ru-RU" sz="1400" dirty="0"/>
            <a:t>2016-2018</a:t>
          </a:r>
        </a:p>
        <a:p>
          <a:r>
            <a:rPr lang="ru-RU" sz="1400" dirty="0"/>
            <a:t>Приказ ДО ЯО о РИП «ТС учителя начальной школы …»</a:t>
          </a:r>
        </a:p>
      </dgm:t>
    </dgm:pt>
    <dgm:pt modelId="{4320EA5F-CF12-4449-89A6-49A67EE73848}" type="parTrans" cxnId="{71194225-BDB2-462A-9D59-7CE7EBFE8817}">
      <dgm:prSet/>
      <dgm:spPr/>
      <dgm:t>
        <a:bodyPr/>
        <a:lstStyle/>
        <a:p>
          <a:endParaRPr lang="ru-RU"/>
        </a:p>
      </dgm:t>
    </dgm:pt>
    <dgm:pt modelId="{DCB64685-86FF-433A-BAB7-E53A56866AB2}" type="sibTrans" cxnId="{71194225-BDB2-462A-9D59-7CE7EBFE8817}">
      <dgm:prSet/>
      <dgm:spPr/>
      <dgm:t>
        <a:bodyPr/>
        <a:lstStyle/>
        <a:p>
          <a:endParaRPr lang="ru-RU"/>
        </a:p>
      </dgm:t>
    </dgm:pt>
    <dgm:pt modelId="{271112AF-0158-45DF-AF1D-E52A2F8E9384}">
      <dgm:prSet custT="1"/>
      <dgm:spPr/>
      <dgm:t>
        <a:bodyPr/>
        <a:lstStyle/>
        <a:p>
          <a:r>
            <a:rPr lang="ru-RU" sz="1400" dirty="0"/>
            <a:t>2014-2015 </a:t>
          </a:r>
        </a:p>
        <a:p>
          <a:r>
            <a:rPr lang="ru-RU" sz="1400" dirty="0"/>
            <a:t>Приказ ДО г. Ярославля МИП «ТС педагога в условиях образовательной организации» </a:t>
          </a:r>
        </a:p>
      </dgm:t>
    </dgm:pt>
    <dgm:pt modelId="{EE08C3CC-141E-4E39-9854-0F95FCE3012E}" type="parTrans" cxnId="{9E5EF50E-7F2C-4C87-B27A-32037817C5C0}">
      <dgm:prSet/>
      <dgm:spPr/>
      <dgm:t>
        <a:bodyPr/>
        <a:lstStyle/>
        <a:p>
          <a:endParaRPr lang="ru-RU"/>
        </a:p>
      </dgm:t>
    </dgm:pt>
    <dgm:pt modelId="{CCCDF5DC-D30A-4A9E-9468-E662647986B3}" type="sibTrans" cxnId="{9E5EF50E-7F2C-4C87-B27A-32037817C5C0}">
      <dgm:prSet/>
      <dgm:spPr/>
      <dgm:t>
        <a:bodyPr/>
        <a:lstStyle/>
        <a:p>
          <a:endParaRPr lang="ru-RU"/>
        </a:p>
      </dgm:t>
    </dgm:pt>
    <dgm:pt modelId="{A76EC2CB-44DB-4BFC-94A3-EFC57A0D2609}">
      <dgm:prSet custT="1"/>
      <dgm:spPr/>
      <dgm:t>
        <a:bodyPr/>
        <a:lstStyle/>
        <a:p>
          <a:r>
            <a:rPr lang="ru-RU" sz="1400" dirty="0"/>
            <a:t>2020</a:t>
          </a:r>
        </a:p>
        <a:p>
          <a:r>
            <a:rPr lang="ru-RU" sz="1400" dirty="0"/>
            <a:t>Приказ ДО ЯО:  Тьюторский центр ЦНППМ </a:t>
          </a:r>
        </a:p>
      </dgm:t>
    </dgm:pt>
    <dgm:pt modelId="{98D9D067-14DB-47F1-B05C-EE0C83B909AB}" type="sibTrans" cxnId="{5BE646DD-BA95-4CF1-A822-FB976400543D}">
      <dgm:prSet/>
      <dgm:spPr/>
      <dgm:t>
        <a:bodyPr/>
        <a:lstStyle/>
        <a:p>
          <a:endParaRPr lang="ru-RU"/>
        </a:p>
      </dgm:t>
    </dgm:pt>
    <dgm:pt modelId="{05E40F18-2CA7-4D40-BF95-68F57D3CE90E}" type="parTrans" cxnId="{5BE646DD-BA95-4CF1-A822-FB976400543D}">
      <dgm:prSet/>
      <dgm:spPr/>
      <dgm:t>
        <a:bodyPr/>
        <a:lstStyle/>
        <a:p>
          <a:endParaRPr lang="ru-RU"/>
        </a:p>
      </dgm:t>
    </dgm:pt>
    <dgm:pt modelId="{650D3A4A-87E4-4499-8457-1017C87E3EFC}">
      <dgm:prSet phldrT="[Текст]" custT="1"/>
      <dgm:spPr/>
      <dgm:t>
        <a:bodyPr/>
        <a:lstStyle/>
        <a:p>
          <a:r>
            <a:rPr lang="ru-RU" sz="1400" dirty="0"/>
            <a:t>2022</a:t>
          </a:r>
        </a:p>
        <a:p>
          <a:r>
            <a:rPr lang="ru-RU" sz="1400" dirty="0"/>
            <a:t>Протокол координационного совета Минобрнауки о ФИП «Структурно-функциональная модель ТС…» </a:t>
          </a:r>
        </a:p>
      </dgm:t>
    </dgm:pt>
    <dgm:pt modelId="{11B27638-3001-47BF-BAEE-F5562BE09AF6}" type="sibTrans" cxnId="{CE8A9C56-D7A5-4447-A73E-5714D4662881}">
      <dgm:prSet/>
      <dgm:spPr/>
      <dgm:t>
        <a:bodyPr/>
        <a:lstStyle/>
        <a:p>
          <a:endParaRPr lang="ru-RU"/>
        </a:p>
      </dgm:t>
    </dgm:pt>
    <dgm:pt modelId="{232C22BA-22BD-4F76-B98E-CA12A049A610}" type="parTrans" cxnId="{CE8A9C56-D7A5-4447-A73E-5714D4662881}">
      <dgm:prSet/>
      <dgm:spPr/>
      <dgm:t>
        <a:bodyPr/>
        <a:lstStyle/>
        <a:p>
          <a:endParaRPr lang="ru-RU"/>
        </a:p>
      </dgm:t>
    </dgm:pt>
    <dgm:pt modelId="{752AE12A-AE87-42C8-9717-04E7EEEF7D59}">
      <dgm:prSet custT="1"/>
      <dgm:spPr/>
      <dgm:t>
        <a:bodyPr/>
        <a:lstStyle/>
        <a:p>
          <a:r>
            <a:rPr lang="ru-RU" sz="1400" dirty="0"/>
            <a:t>2017-2021</a:t>
          </a:r>
        </a:p>
        <a:p>
          <a:r>
            <a:rPr lang="ru-RU" sz="1400" dirty="0"/>
            <a:t>Приказ ДО о</a:t>
          </a:r>
        </a:p>
        <a:p>
          <a:r>
            <a:rPr lang="ru-RU" sz="1400" dirty="0"/>
            <a:t>региональном проекте «ТС личностно-профессионального самоопределения школьников» </a:t>
          </a:r>
        </a:p>
      </dgm:t>
    </dgm:pt>
    <dgm:pt modelId="{6C1BA145-1C5C-453F-AA14-B19D917FA050}" type="parTrans" cxnId="{1DF49893-4FA5-4077-A8F2-A30F935D1A17}">
      <dgm:prSet/>
      <dgm:spPr/>
      <dgm:t>
        <a:bodyPr/>
        <a:lstStyle/>
        <a:p>
          <a:endParaRPr lang="ru-RU"/>
        </a:p>
      </dgm:t>
    </dgm:pt>
    <dgm:pt modelId="{89D59BAE-8043-4FEB-873D-046DE3086E81}" type="sibTrans" cxnId="{1DF49893-4FA5-4077-A8F2-A30F935D1A17}">
      <dgm:prSet/>
      <dgm:spPr/>
      <dgm:t>
        <a:bodyPr/>
        <a:lstStyle/>
        <a:p>
          <a:endParaRPr lang="ru-RU"/>
        </a:p>
      </dgm:t>
    </dgm:pt>
    <dgm:pt modelId="{1F656A7B-06A1-4938-BB74-AC3AE05E29E0}" type="pres">
      <dgm:prSet presAssocID="{08ED166F-3555-4F0A-810D-A055D3F81A0F}" presName="CompostProcess" presStyleCnt="0">
        <dgm:presLayoutVars>
          <dgm:dir/>
          <dgm:resizeHandles val="exact"/>
        </dgm:presLayoutVars>
      </dgm:prSet>
      <dgm:spPr/>
    </dgm:pt>
    <dgm:pt modelId="{7FFD730F-160B-49EC-BC63-CBFD5320F8B0}" type="pres">
      <dgm:prSet presAssocID="{08ED166F-3555-4F0A-810D-A055D3F81A0F}" presName="arrow" presStyleLbl="bgShp" presStyleIdx="0" presStyleCnt="1"/>
      <dgm:spPr/>
    </dgm:pt>
    <dgm:pt modelId="{BE95F410-D76E-4E19-8D26-57F68BE8FD95}" type="pres">
      <dgm:prSet presAssocID="{08ED166F-3555-4F0A-810D-A055D3F81A0F}" presName="linearProcess" presStyleCnt="0"/>
      <dgm:spPr/>
    </dgm:pt>
    <dgm:pt modelId="{47A20829-2B8C-41B6-B6CA-F3BE6F211B86}" type="pres">
      <dgm:prSet presAssocID="{271112AF-0158-45DF-AF1D-E52A2F8E9384}" presName="textNode" presStyleLbl="node1" presStyleIdx="0" presStyleCnt="7" custScaleX="107278">
        <dgm:presLayoutVars>
          <dgm:bulletEnabled val="1"/>
        </dgm:presLayoutVars>
      </dgm:prSet>
      <dgm:spPr/>
    </dgm:pt>
    <dgm:pt modelId="{4555FBD6-8F5B-4F34-A105-B21BC154F2CD}" type="pres">
      <dgm:prSet presAssocID="{CCCDF5DC-D30A-4A9E-9468-E662647986B3}" presName="sibTrans" presStyleCnt="0"/>
      <dgm:spPr/>
    </dgm:pt>
    <dgm:pt modelId="{E1189B4B-0FC1-4E3B-B8EA-FFA3B1EF342A}" type="pres">
      <dgm:prSet presAssocID="{6AF5B674-81A5-402E-A424-38B5D02D5ABE}" presName="textNode" presStyleLbl="node1" presStyleIdx="1" presStyleCnt="7">
        <dgm:presLayoutVars>
          <dgm:bulletEnabled val="1"/>
        </dgm:presLayoutVars>
      </dgm:prSet>
      <dgm:spPr/>
    </dgm:pt>
    <dgm:pt modelId="{861915AA-C74F-4AB7-93AA-DA040BC2F8D0}" type="pres">
      <dgm:prSet presAssocID="{DCB64685-86FF-433A-BAB7-E53A56866AB2}" presName="sibTrans" presStyleCnt="0"/>
      <dgm:spPr/>
    </dgm:pt>
    <dgm:pt modelId="{0D3FD556-B074-4F8B-BF87-03C89107037A}" type="pres">
      <dgm:prSet presAssocID="{752AE12A-AE87-42C8-9717-04E7EEEF7D59}" presName="textNode" presStyleLbl="node1" presStyleIdx="2" presStyleCnt="7" custScaleX="123444" custLinFactNeighborX="-7779">
        <dgm:presLayoutVars>
          <dgm:bulletEnabled val="1"/>
        </dgm:presLayoutVars>
      </dgm:prSet>
      <dgm:spPr/>
    </dgm:pt>
    <dgm:pt modelId="{D3DE0EBE-0492-4374-A6A5-F31F1ED997CD}" type="pres">
      <dgm:prSet presAssocID="{89D59BAE-8043-4FEB-873D-046DE3086E81}" presName="sibTrans" presStyleCnt="0"/>
      <dgm:spPr/>
    </dgm:pt>
    <dgm:pt modelId="{09B3B3F1-591E-43CA-A0C3-60B77721D4B3}" type="pres">
      <dgm:prSet presAssocID="{90CE8D02-988A-4850-8D42-8DE075B12439}" presName="textNode" presStyleLbl="node1" presStyleIdx="3" presStyleCnt="7" custScaleX="120420">
        <dgm:presLayoutVars>
          <dgm:bulletEnabled val="1"/>
        </dgm:presLayoutVars>
      </dgm:prSet>
      <dgm:spPr/>
    </dgm:pt>
    <dgm:pt modelId="{FF2D9620-FC57-49E4-8100-8B8739BD4E0C}" type="pres">
      <dgm:prSet presAssocID="{2B8E8696-1EA3-4565-BC59-BA025A86B5C0}" presName="sibTrans" presStyleCnt="0"/>
      <dgm:spPr/>
    </dgm:pt>
    <dgm:pt modelId="{9C315CE3-31FA-453E-BC19-33F8B0B6BDCD}" type="pres">
      <dgm:prSet presAssocID="{D46EF2A2-CFD4-4E29-B017-B09221315E35}" presName="textNode" presStyleLbl="node1" presStyleIdx="4" presStyleCnt="7" custScaleX="109431">
        <dgm:presLayoutVars>
          <dgm:bulletEnabled val="1"/>
        </dgm:presLayoutVars>
      </dgm:prSet>
      <dgm:spPr/>
    </dgm:pt>
    <dgm:pt modelId="{5ABB109E-88A0-4E3F-B1BB-CE829C6842F3}" type="pres">
      <dgm:prSet presAssocID="{3C2D13C0-9FB8-470D-B5BD-AFC982C29E0E}" presName="sibTrans" presStyleCnt="0"/>
      <dgm:spPr/>
    </dgm:pt>
    <dgm:pt modelId="{9AFD8AA5-3804-434B-8D54-22361874B3B6}" type="pres">
      <dgm:prSet presAssocID="{650D3A4A-87E4-4499-8457-1017C87E3EFC}" presName="textNode" presStyleLbl="node1" presStyleIdx="5" presStyleCnt="7" custScaleX="140524" custScaleY="88486" custLinFactX="121965" custLinFactNeighborX="200000" custLinFactNeighborY="-787">
        <dgm:presLayoutVars>
          <dgm:bulletEnabled val="1"/>
        </dgm:presLayoutVars>
      </dgm:prSet>
      <dgm:spPr>
        <a:prstGeom prst="ellipse">
          <a:avLst/>
        </a:prstGeom>
      </dgm:spPr>
    </dgm:pt>
    <dgm:pt modelId="{1A57BC0A-14CD-4354-B9D7-12E0B59101E6}" type="pres">
      <dgm:prSet presAssocID="{11B27638-3001-47BF-BAEE-F5562BE09AF6}" presName="sibTrans" presStyleCnt="0"/>
      <dgm:spPr/>
    </dgm:pt>
    <dgm:pt modelId="{B0AC5DDE-F5CE-4B92-B6C6-F5AE713299B7}" type="pres">
      <dgm:prSet presAssocID="{A76EC2CB-44DB-4BFC-94A3-EFC57A0D2609}" presName="textNode" presStyleLbl="node1" presStyleIdx="6" presStyleCnt="7" custScaleY="94965" custLinFactX="-120499" custLinFactNeighborX="-200000" custLinFactNeighborY="-1471">
        <dgm:presLayoutVars>
          <dgm:bulletEnabled val="1"/>
        </dgm:presLayoutVars>
      </dgm:prSet>
      <dgm:spPr/>
    </dgm:pt>
  </dgm:ptLst>
  <dgm:cxnLst>
    <dgm:cxn modelId="{F792B108-CCF1-46D8-9A05-53C339C92161}" type="presOf" srcId="{650D3A4A-87E4-4499-8457-1017C87E3EFC}" destId="{9AFD8AA5-3804-434B-8D54-22361874B3B6}" srcOrd="0" destOrd="0" presId="urn:microsoft.com/office/officeart/2005/8/layout/hProcess9"/>
    <dgm:cxn modelId="{9E5EF50E-7F2C-4C87-B27A-32037817C5C0}" srcId="{08ED166F-3555-4F0A-810D-A055D3F81A0F}" destId="{271112AF-0158-45DF-AF1D-E52A2F8E9384}" srcOrd="0" destOrd="0" parTransId="{EE08C3CC-141E-4E39-9854-0F95FCE3012E}" sibTransId="{CCCDF5DC-D30A-4A9E-9468-E662647986B3}"/>
    <dgm:cxn modelId="{4CF4520F-6EDD-4948-A070-BF47513D6BED}" type="presOf" srcId="{752AE12A-AE87-42C8-9717-04E7EEEF7D59}" destId="{0D3FD556-B074-4F8B-BF87-03C89107037A}" srcOrd="0" destOrd="0" presId="urn:microsoft.com/office/officeart/2005/8/layout/hProcess9"/>
    <dgm:cxn modelId="{71194225-BDB2-462A-9D59-7CE7EBFE8817}" srcId="{08ED166F-3555-4F0A-810D-A055D3F81A0F}" destId="{6AF5B674-81A5-402E-A424-38B5D02D5ABE}" srcOrd="1" destOrd="0" parTransId="{4320EA5F-CF12-4449-89A6-49A67EE73848}" sibTransId="{DCB64685-86FF-433A-BAB7-E53A56866AB2}"/>
    <dgm:cxn modelId="{BF0F3A2A-B8BD-4AD5-92A1-A3BC3B9248B2}" srcId="{08ED166F-3555-4F0A-810D-A055D3F81A0F}" destId="{D46EF2A2-CFD4-4E29-B017-B09221315E35}" srcOrd="4" destOrd="0" parTransId="{2937A893-1F4D-42BE-9655-7409DB60A882}" sibTransId="{3C2D13C0-9FB8-470D-B5BD-AFC982C29E0E}"/>
    <dgm:cxn modelId="{2692883C-56F4-44C8-9FE2-39F93DA1EAD6}" type="presOf" srcId="{271112AF-0158-45DF-AF1D-E52A2F8E9384}" destId="{47A20829-2B8C-41B6-B6CA-F3BE6F211B86}" srcOrd="0" destOrd="0" presId="urn:microsoft.com/office/officeart/2005/8/layout/hProcess9"/>
    <dgm:cxn modelId="{0BE5DB40-F13C-4F50-A8E8-71D6BF455FAF}" srcId="{08ED166F-3555-4F0A-810D-A055D3F81A0F}" destId="{90CE8D02-988A-4850-8D42-8DE075B12439}" srcOrd="3" destOrd="0" parTransId="{D846569D-020B-4788-97FF-74B882B3D119}" sibTransId="{2B8E8696-1EA3-4565-BC59-BA025A86B5C0}"/>
    <dgm:cxn modelId="{8225BC60-18DC-4D47-97EC-27BF1E58B279}" type="presOf" srcId="{08ED166F-3555-4F0A-810D-A055D3F81A0F}" destId="{1F656A7B-06A1-4938-BB74-AC3AE05E29E0}" srcOrd="0" destOrd="0" presId="urn:microsoft.com/office/officeart/2005/8/layout/hProcess9"/>
    <dgm:cxn modelId="{95C55245-1B03-4DB7-83EA-6C7FCD586285}" type="presOf" srcId="{90CE8D02-988A-4850-8D42-8DE075B12439}" destId="{09B3B3F1-591E-43CA-A0C3-60B77721D4B3}" srcOrd="0" destOrd="0" presId="urn:microsoft.com/office/officeart/2005/8/layout/hProcess9"/>
    <dgm:cxn modelId="{CE8A9C56-D7A5-4447-A73E-5714D4662881}" srcId="{08ED166F-3555-4F0A-810D-A055D3F81A0F}" destId="{650D3A4A-87E4-4499-8457-1017C87E3EFC}" srcOrd="5" destOrd="0" parTransId="{232C22BA-22BD-4F76-B98E-CA12A049A610}" sibTransId="{11B27638-3001-47BF-BAEE-F5562BE09AF6}"/>
    <dgm:cxn modelId="{549CC479-81E2-4E51-A3EF-29170B4EE403}" type="presOf" srcId="{6AF5B674-81A5-402E-A424-38B5D02D5ABE}" destId="{E1189B4B-0FC1-4E3B-B8EA-FFA3B1EF342A}" srcOrd="0" destOrd="0" presId="urn:microsoft.com/office/officeart/2005/8/layout/hProcess9"/>
    <dgm:cxn modelId="{58782085-4479-4A7E-9DF3-4EE9CFA19647}" type="presOf" srcId="{D46EF2A2-CFD4-4E29-B017-B09221315E35}" destId="{9C315CE3-31FA-453E-BC19-33F8B0B6BDCD}" srcOrd="0" destOrd="0" presId="urn:microsoft.com/office/officeart/2005/8/layout/hProcess9"/>
    <dgm:cxn modelId="{84E08592-FCBB-4A40-8560-AE3C15C82532}" type="presOf" srcId="{A76EC2CB-44DB-4BFC-94A3-EFC57A0D2609}" destId="{B0AC5DDE-F5CE-4B92-B6C6-F5AE713299B7}" srcOrd="0" destOrd="0" presId="urn:microsoft.com/office/officeart/2005/8/layout/hProcess9"/>
    <dgm:cxn modelId="{1DF49893-4FA5-4077-A8F2-A30F935D1A17}" srcId="{08ED166F-3555-4F0A-810D-A055D3F81A0F}" destId="{752AE12A-AE87-42C8-9717-04E7EEEF7D59}" srcOrd="2" destOrd="0" parTransId="{6C1BA145-1C5C-453F-AA14-B19D917FA050}" sibTransId="{89D59BAE-8043-4FEB-873D-046DE3086E81}"/>
    <dgm:cxn modelId="{5BE646DD-BA95-4CF1-A822-FB976400543D}" srcId="{08ED166F-3555-4F0A-810D-A055D3F81A0F}" destId="{A76EC2CB-44DB-4BFC-94A3-EFC57A0D2609}" srcOrd="6" destOrd="0" parTransId="{05E40F18-2CA7-4D40-BF95-68F57D3CE90E}" sibTransId="{98D9D067-14DB-47F1-B05C-EE0C83B909AB}"/>
    <dgm:cxn modelId="{073AF16C-95F8-40DE-8171-F1C68A94FBE6}" type="presParOf" srcId="{1F656A7B-06A1-4938-BB74-AC3AE05E29E0}" destId="{7FFD730F-160B-49EC-BC63-CBFD5320F8B0}" srcOrd="0" destOrd="0" presId="urn:microsoft.com/office/officeart/2005/8/layout/hProcess9"/>
    <dgm:cxn modelId="{5C37BE84-FA66-4784-ABBC-8769D28D0953}" type="presParOf" srcId="{1F656A7B-06A1-4938-BB74-AC3AE05E29E0}" destId="{BE95F410-D76E-4E19-8D26-57F68BE8FD95}" srcOrd="1" destOrd="0" presId="urn:microsoft.com/office/officeart/2005/8/layout/hProcess9"/>
    <dgm:cxn modelId="{C59FC33F-09E6-4AC0-8A91-D7CBD9312FE0}" type="presParOf" srcId="{BE95F410-D76E-4E19-8D26-57F68BE8FD95}" destId="{47A20829-2B8C-41B6-B6CA-F3BE6F211B86}" srcOrd="0" destOrd="0" presId="urn:microsoft.com/office/officeart/2005/8/layout/hProcess9"/>
    <dgm:cxn modelId="{5558E883-6BEC-4AE3-8CE8-75F4DC477A8B}" type="presParOf" srcId="{BE95F410-D76E-4E19-8D26-57F68BE8FD95}" destId="{4555FBD6-8F5B-4F34-A105-B21BC154F2CD}" srcOrd="1" destOrd="0" presId="urn:microsoft.com/office/officeart/2005/8/layout/hProcess9"/>
    <dgm:cxn modelId="{F35D4BFC-BB80-4BCD-B26E-FAEDFA25F5B7}" type="presParOf" srcId="{BE95F410-D76E-4E19-8D26-57F68BE8FD95}" destId="{E1189B4B-0FC1-4E3B-B8EA-FFA3B1EF342A}" srcOrd="2" destOrd="0" presId="urn:microsoft.com/office/officeart/2005/8/layout/hProcess9"/>
    <dgm:cxn modelId="{0007D31D-6723-4F6D-B76C-8B4EF7C980C0}" type="presParOf" srcId="{BE95F410-D76E-4E19-8D26-57F68BE8FD95}" destId="{861915AA-C74F-4AB7-93AA-DA040BC2F8D0}" srcOrd="3" destOrd="0" presId="urn:microsoft.com/office/officeart/2005/8/layout/hProcess9"/>
    <dgm:cxn modelId="{20FE05FC-ADF9-4E0D-BF5C-FC6ADE162574}" type="presParOf" srcId="{BE95F410-D76E-4E19-8D26-57F68BE8FD95}" destId="{0D3FD556-B074-4F8B-BF87-03C89107037A}" srcOrd="4" destOrd="0" presId="urn:microsoft.com/office/officeart/2005/8/layout/hProcess9"/>
    <dgm:cxn modelId="{C6CFDDD6-28D0-4EEE-B60D-BE75534C8015}" type="presParOf" srcId="{BE95F410-D76E-4E19-8D26-57F68BE8FD95}" destId="{D3DE0EBE-0492-4374-A6A5-F31F1ED997CD}" srcOrd="5" destOrd="0" presId="urn:microsoft.com/office/officeart/2005/8/layout/hProcess9"/>
    <dgm:cxn modelId="{3D3C7B48-E320-425B-9FD4-7589A2EB5088}" type="presParOf" srcId="{BE95F410-D76E-4E19-8D26-57F68BE8FD95}" destId="{09B3B3F1-591E-43CA-A0C3-60B77721D4B3}" srcOrd="6" destOrd="0" presId="urn:microsoft.com/office/officeart/2005/8/layout/hProcess9"/>
    <dgm:cxn modelId="{C12C8FBD-F921-4141-80F1-C8BCBA102948}" type="presParOf" srcId="{BE95F410-D76E-4E19-8D26-57F68BE8FD95}" destId="{FF2D9620-FC57-49E4-8100-8B8739BD4E0C}" srcOrd="7" destOrd="0" presId="urn:microsoft.com/office/officeart/2005/8/layout/hProcess9"/>
    <dgm:cxn modelId="{B409473E-B6ED-4752-8CA8-B3B32B126B78}" type="presParOf" srcId="{BE95F410-D76E-4E19-8D26-57F68BE8FD95}" destId="{9C315CE3-31FA-453E-BC19-33F8B0B6BDCD}" srcOrd="8" destOrd="0" presId="urn:microsoft.com/office/officeart/2005/8/layout/hProcess9"/>
    <dgm:cxn modelId="{3715B4B5-9590-46FA-BBA5-0057FA269C0D}" type="presParOf" srcId="{BE95F410-D76E-4E19-8D26-57F68BE8FD95}" destId="{5ABB109E-88A0-4E3F-B1BB-CE829C6842F3}" srcOrd="9" destOrd="0" presId="urn:microsoft.com/office/officeart/2005/8/layout/hProcess9"/>
    <dgm:cxn modelId="{7B48BA79-BC5A-4ACC-98C9-88A8BDD561A8}" type="presParOf" srcId="{BE95F410-D76E-4E19-8D26-57F68BE8FD95}" destId="{9AFD8AA5-3804-434B-8D54-22361874B3B6}" srcOrd="10" destOrd="0" presId="urn:microsoft.com/office/officeart/2005/8/layout/hProcess9"/>
    <dgm:cxn modelId="{399270B4-77AE-454D-B775-D1D9F0A43D07}" type="presParOf" srcId="{BE95F410-D76E-4E19-8D26-57F68BE8FD95}" destId="{1A57BC0A-14CD-4354-B9D7-12E0B59101E6}" srcOrd="11" destOrd="0" presId="urn:microsoft.com/office/officeart/2005/8/layout/hProcess9"/>
    <dgm:cxn modelId="{D6070565-5BE1-4534-BBB8-DE25B0AC706B}" type="presParOf" srcId="{BE95F410-D76E-4E19-8D26-57F68BE8FD95}" destId="{B0AC5DDE-F5CE-4B92-B6C6-F5AE713299B7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D730F-160B-49EC-BC63-CBFD5320F8B0}">
      <dsp:nvSpPr>
        <dsp:cNvPr id="0" name=""/>
        <dsp:cNvSpPr/>
      </dsp:nvSpPr>
      <dsp:spPr>
        <a:xfrm>
          <a:off x="877733" y="0"/>
          <a:ext cx="9947651" cy="5734582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20829-2B8C-41B6-B6CA-F3BE6F211B86}">
      <dsp:nvSpPr>
        <dsp:cNvPr id="0" name=""/>
        <dsp:cNvSpPr/>
      </dsp:nvSpPr>
      <dsp:spPr>
        <a:xfrm>
          <a:off x="4596" y="1720374"/>
          <a:ext cx="1392193" cy="22938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2014-2015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Приказ ДО г. Ярославля МИП «ТС педагога в условиях образовательной организации» </a:t>
          </a:r>
        </a:p>
      </dsp:txBody>
      <dsp:txXfrm>
        <a:off x="72557" y="1788335"/>
        <a:ext cx="1256271" cy="2157911"/>
      </dsp:txXfrm>
    </dsp:sp>
    <dsp:sp modelId="{E1189B4B-0FC1-4E3B-B8EA-FFA3B1EF342A}">
      <dsp:nvSpPr>
        <dsp:cNvPr id="0" name=""/>
        <dsp:cNvSpPr/>
      </dsp:nvSpPr>
      <dsp:spPr>
        <a:xfrm>
          <a:off x="1613080" y="1720374"/>
          <a:ext cx="1297743" cy="22938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2016-2018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Приказ ДО ЯО о РИП «ТС учителя начальной школы …»</a:t>
          </a:r>
        </a:p>
      </dsp:txBody>
      <dsp:txXfrm>
        <a:off x="1676431" y="1783725"/>
        <a:ext cx="1171041" cy="2167131"/>
      </dsp:txXfrm>
    </dsp:sp>
    <dsp:sp modelId="{0D3FD556-B074-4F8B-BF87-03C89107037A}">
      <dsp:nvSpPr>
        <dsp:cNvPr id="0" name=""/>
        <dsp:cNvSpPr/>
      </dsp:nvSpPr>
      <dsp:spPr>
        <a:xfrm>
          <a:off x="3110288" y="1720374"/>
          <a:ext cx="1601986" cy="22938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2017-2021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Приказ ДО о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региональном проекте «ТС личностно-профессионального самоопределения школьников» </a:t>
          </a:r>
        </a:p>
      </dsp:txBody>
      <dsp:txXfrm>
        <a:off x="3188491" y="1798577"/>
        <a:ext cx="1445580" cy="2137427"/>
      </dsp:txXfrm>
    </dsp:sp>
    <dsp:sp modelId="{09B3B3F1-591E-43CA-A0C3-60B77721D4B3}">
      <dsp:nvSpPr>
        <dsp:cNvPr id="0" name=""/>
        <dsp:cNvSpPr/>
      </dsp:nvSpPr>
      <dsp:spPr>
        <a:xfrm>
          <a:off x="4945390" y="1720374"/>
          <a:ext cx="1562742" cy="22938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2019-2021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Приказ ДО о региональном проекте </a:t>
          </a:r>
          <a:r>
            <a:rPr lang="ru-RU" sz="1400" b="0" kern="1200" dirty="0"/>
            <a:t>«ТЦ для учителей начальных классов»</a:t>
          </a:r>
        </a:p>
      </dsp:txBody>
      <dsp:txXfrm>
        <a:off x="5021677" y="1796661"/>
        <a:ext cx="1410168" cy="2141259"/>
      </dsp:txXfrm>
    </dsp:sp>
    <dsp:sp modelId="{9C315CE3-31FA-453E-BC19-33F8B0B6BDCD}">
      <dsp:nvSpPr>
        <dsp:cNvPr id="0" name=""/>
        <dsp:cNvSpPr/>
      </dsp:nvSpPr>
      <dsp:spPr>
        <a:xfrm>
          <a:off x="6724423" y="1720374"/>
          <a:ext cx="1420133" cy="22938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2020-2021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ГПРО: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Направление «Организация ТС учителей ШНОР и ШНСУ»</a:t>
          </a:r>
        </a:p>
      </dsp:txBody>
      <dsp:txXfrm>
        <a:off x="6793748" y="1789699"/>
        <a:ext cx="1281483" cy="2155183"/>
      </dsp:txXfrm>
    </dsp:sp>
    <dsp:sp modelId="{9AFD8AA5-3804-434B-8D54-22361874B3B6}">
      <dsp:nvSpPr>
        <dsp:cNvPr id="0" name=""/>
        <dsp:cNvSpPr/>
      </dsp:nvSpPr>
      <dsp:spPr>
        <a:xfrm>
          <a:off x="9879478" y="1834378"/>
          <a:ext cx="1823640" cy="20297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2022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Протокол координационного совета Минобрнауки о ФИП «Структурно-функциональная модель ТС…» </a:t>
          </a:r>
        </a:p>
      </dsp:txBody>
      <dsp:txXfrm>
        <a:off x="10146544" y="2131624"/>
        <a:ext cx="1289508" cy="1435229"/>
      </dsp:txXfrm>
    </dsp:sp>
    <dsp:sp modelId="{B0AC5DDE-F5CE-4B92-B6C6-F5AE713299B7}">
      <dsp:nvSpPr>
        <dsp:cNvPr id="0" name=""/>
        <dsp:cNvSpPr/>
      </dsp:nvSpPr>
      <dsp:spPr>
        <a:xfrm>
          <a:off x="8404430" y="1744379"/>
          <a:ext cx="1297743" cy="217833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2020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Приказ ДО ЯО:  Тьюторский центр ЦНППМ </a:t>
          </a:r>
        </a:p>
      </dsp:txBody>
      <dsp:txXfrm>
        <a:off x="8467781" y="1807730"/>
        <a:ext cx="1171041" cy="205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2DAAE-1A61-431F-A021-6D09F0A91872}" type="datetimeFigureOut">
              <a:rPr lang="ru-RU" smtClean="0"/>
              <a:t>06.08.2024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BC3F8-82E1-4B44-85C2-536AA2C50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11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7940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4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33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>
            <a:extLst>
              <a:ext uri="{FF2B5EF4-FFF2-40B4-BE49-F238E27FC236}">
                <a16:creationId xmlns:a16="http://schemas.microsoft.com/office/drawing/2014/main" id="{4554EA01-5228-23AE-82BB-F49CE85C6D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>
            <a:extLst>
              <a:ext uri="{FF2B5EF4-FFF2-40B4-BE49-F238E27FC236}">
                <a16:creationId xmlns:a16="http://schemas.microsoft.com/office/drawing/2014/main" id="{E53C378B-AEF8-3705-AA5B-22B9A196A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Схема иллюстрирует параметры частных моделей:  компонент базового процесса - стадию профессионализации, возможный рабочий процесс, ритм сопровождения, продукт тьюторанта  </a:t>
            </a:r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id="{DAA6E1AF-6F13-97D2-E944-82CC1158E2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45301F3-1107-4402-8CA3-A2608C0E59E6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9599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9324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4742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608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108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>
            <a:extLst>
              <a:ext uri="{FF2B5EF4-FFF2-40B4-BE49-F238E27FC236}">
                <a16:creationId xmlns:a16="http://schemas.microsoft.com/office/drawing/2014/main" id="{6C609D93-F185-3B77-DFB1-ED5EB8449F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>
            <a:extLst>
              <a:ext uri="{FF2B5EF4-FFF2-40B4-BE49-F238E27FC236}">
                <a16:creationId xmlns:a16="http://schemas.microsoft.com/office/drawing/2014/main" id="{496C33A3-883C-7367-340E-604355F3F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Обустроено сообщество, в котором происходят межпоколенные коллаборации  </a:t>
            </a:r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C1543DB9-06DB-6D55-2D7C-8D8ED9518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49ED9F6-6246-4FF9-96A2-BDB0F756101E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4292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4238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E7318B1-B823-4691-83F0-65EF10B1AE0B}" type="slidenum">
              <a:rPr kumimoji="0" lang="ru-RU" alt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ru-RU" alt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328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>
            <a:extLst>
              <a:ext uri="{FF2B5EF4-FFF2-40B4-BE49-F238E27FC236}">
                <a16:creationId xmlns:a16="http://schemas.microsoft.com/office/drawing/2014/main" id="{727ABE10-A1C6-4356-9857-F0651444B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736" y="4177364"/>
            <a:ext cx="10106527" cy="25121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5952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871B73-C434-4AAE-98BE-63AB2C522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62" y="1982804"/>
            <a:ext cx="7917514" cy="46971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3D3A1DB-1081-4A1D-B371-4D23A3A6D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2" y="564332"/>
            <a:ext cx="7917514" cy="10142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152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6DF5B-2FDF-42A1-B879-931ECA3F8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2" y="564332"/>
            <a:ext cx="7917514" cy="10142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3F8B25-59AE-4310-B0D8-59AA2C6FF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962" y="2009893"/>
            <a:ext cx="7917514" cy="4612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1108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424C2D1-9210-4BF2-A2C1-808795E00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0963" y="2000079"/>
            <a:ext cx="3865278" cy="4650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7C41EF-7BE2-4A4E-989E-03681957C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3949" y="2000080"/>
            <a:ext cx="3884527" cy="46509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8BAEB09-FF1A-4DA0-92D4-6071C86A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2" y="564332"/>
            <a:ext cx="7917514" cy="10142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08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7DA7015-D166-48DC-A990-FD72115D8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2" y="564332"/>
            <a:ext cx="7917514" cy="10142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324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772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375369-0FB2-484C-9AAA-4242C10C81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57400"/>
            <a:ext cx="3075288" cy="1069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25DA49-D36B-413D-A17E-C72717350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6510" y="1982804"/>
            <a:ext cx="4321743" cy="3886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02C6F9F-8DE4-4A70-940E-0689E525F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10" y="564332"/>
            <a:ext cx="4321743" cy="141847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018B6089-4C57-4364-B116-039378F05735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183188" y="3429000"/>
            <a:ext cx="3075288" cy="1069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229F5FD2-5B0E-4372-B6AF-725A75C82B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183188" y="4800600"/>
            <a:ext cx="3075288" cy="1069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44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9F8F25-03A5-4061-AF91-AAD68EA1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0962" y="1825624"/>
            <a:ext cx="7917514" cy="47099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D1335F8-D392-4785-8891-BE3D401A2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62" y="564332"/>
            <a:ext cx="7917514" cy="10142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4568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714583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b="0" i="0"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6442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 b="0" i="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 b="0" i="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8035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10308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0" i="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 dirty="0"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0" i="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199084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 i="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195363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dirty="0">
              <a:latin typeface="Fedra Sans Pro Book" panose="020B0403040000020004" pitchFamily="34" charset="0"/>
              <a:ea typeface="Fedra Sans Pro Book" panose="020B0403040000020004" pitchFamily="34" charset="0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 dirty="0"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 b="0" i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 dirty="0"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b="0" i="0"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214922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i="0"/>
            </a:lvl1pPr>
          </a:lstStyle>
          <a:p>
            <a:endParaRPr dirty="0"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110499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rPr dirty="0"/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b="0" i="0"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740257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b="0" i="0"/>
            </a:lvl1pPr>
            <a:lvl2pPr marL="121917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 b="0" i="0">
                <a:latin typeface="Fedra Sans Pro Book" panose="020B0403040000020004" pitchFamily="34" charset="0"/>
                <a:ea typeface="Fedra Sans Pro Book" panose="020B0403040000020004" pitchFamily="34" charset="0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 lang="ru-RU"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 b="0" i="0">
                <a:latin typeface="Fedra Sans Pro Book" panose="020B0403040000020004" pitchFamily="34" charset="0"/>
                <a:ea typeface="Fedra Sans Pro Book" panose="020B0403040000020004" pitchFamily="34" charset="0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 lang="ru-RU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b="0" i="0"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E0B4B3-E62A-2CE1-C1D3-805A9E9043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5" r="14928" b="6339"/>
          <a:stretch/>
        </p:blipFill>
        <p:spPr>
          <a:xfrm>
            <a:off x="10539663" y="185599"/>
            <a:ext cx="1497933" cy="9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99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71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092B25-D8D6-254B-BB9A-E1C0F61E6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22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nnn\Documents\Data\___Обр_форум\2021\шаблоны-презентации\шапка-сайт2.JPG">
            <a:extLst>
              <a:ext uri="{FF2B5EF4-FFF2-40B4-BE49-F238E27FC236}">
                <a16:creationId xmlns:a16="http://schemas.microsoft.com/office/drawing/2014/main" id="{3B2A921C-A370-9DEF-04E2-E8A59C08F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033" y="40218"/>
            <a:ext cx="2946400" cy="136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4A98E1-3FAB-C0C1-36B5-D391FA0FC202}"/>
              </a:ext>
            </a:extLst>
          </p:cNvPr>
          <p:cNvSpPr/>
          <p:nvPr/>
        </p:nvSpPr>
        <p:spPr bwMode="auto">
          <a:xfrm>
            <a:off x="46567" y="40218"/>
            <a:ext cx="9313333" cy="1363133"/>
          </a:xfrm>
          <a:prstGeom prst="rect">
            <a:avLst/>
          </a:prstGeom>
          <a:solidFill>
            <a:srgbClr val="00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867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34014A-EF90-1578-A301-BC864A3BC850}"/>
              </a:ext>
            </a:extLst>
          </p:cNvPr>
          <p:cNvSpPr/>
          <p:nvPr userDrawn="1"/>
        </p:nvSpPr>
        <p:spPr>
          <a:xfrm rot="5400000" flipH="1">
            <a:off x="6112934" y="133351"/>
            <a:ext cx="61383" cy="11804651"/>
          </a:xfrm>
          <a:prstGeom prst="rect">
            <a:avLst/>
          </a:prstGeom>
          <a:pattFill prst="ltVert">
            <a:fgClr>
              <a:srgbClr val="00206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CE96DD-97C1-E618-0D3E-DA91C961473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3600" y="6161618"/>
            <a:ext cx="610446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160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Международный форум </a:t>
            </a:r>
            <a:br>
              <a:rPr lang="ru-RU" altLang="ru-RU" sz="160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altLang="ru-RU" sz="160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ЕВРАЗИЙСКИЙ ОБРАЗОВАТЕЛЬНЫЙ ДИАЛОГ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2CA7DF6-D430-56C0-D326-815D0A18BE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9918" y="6284385"/>
            <a:ext cx="4347633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18-19 апреля 2024</a:t>
            </a:r>
            <a:r>
              <a:rPr lang="en-US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| </a:t>
            </a:r>
            <a:r>
              <a:rPr lang="ru-RU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г.</a:t>
            </a:r>
            <a:r>
              <a:rPr lang="en-US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ru-RU" sz="1600" dirty="0">
                <a:solidFill>
                  <a:srgbClr val="BFBFB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Ярославль</a:t>
            </a:r>
          </a:p>
        </p:txBody>
      </p:sp>
      <p:pic>
        <p:nvPicPr>
          <p:cNvPr id="8" name="Picture 4" descr="C:\Users\nnn\Documents\Data\___Обр_форум\2021\tilda\логотип-фоны\презентации.png">
            <a:extLst>
              <a:ext uri="{FF2B5EF4-FFF2-40B4-BE49-F238E27FC236}">
                <a16:creationId xmlns:a16="http://schemas.microsoft.com/office/drawing/2014/main" id="{56E8876E-411F-A211-B1AF-48B0A192A5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021918"/>
            <a:ext cx="670984" cy="9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325077"/>
          </a:xfrm>
        </p:spPr>
        <p:txBody>
          <a:bodyPr/>
          <a:lstStyle>
            <a:lvl1pPr>
              <a:buClr>
                <a:srgbClr val="003399"/>
              </a:buClr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241299" y="173765"/>
            <a:ext cx="11595100" cy="1143000"/>
          </a:xfrm>
        </p:spPr>
        <p:txBody>
          <a:bodyPr/>
          <a:lstStyle>
            <a:lvl1pPr>
              <a:defRPr lang="ru-RU" sz="3733" kern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768EA07F-814C-6848-6D01-3F4CA71D7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D8DC0-EA91-4472-8621-18EA97D1A170}" type="datetimeFigureOut">
              <a:rPr lang="ru-RU"/>
              <a:pPr>
                <a:defRPr/>
              </a:pPr>
              <a:t>06.08.2024</a:t>
            </a:fld>
            <a:endParaRPr lang="ru-RU" dirty="0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13C37CEF-C5AC-7E1D-5C49-0198160B8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D3691840-24CC-342D-187C-574D1BA8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AAD4D-85D2-43EF-B50F-24039B31D5D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69289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56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71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 b="0" i="0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6927692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  <p:sldLayoutId id="214748368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Fedra Sans Pro Book" panose="020B0403040000020004" pitchFamily="34" charset="0"/>
          <a:ea typeface="Fedra Sans Pro Book" panose="020B04030400000200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Fedra Sans Pro Book" panose="020B0403040000020004" pitchFamily="34" charset="0"/>
          <a:ea typeface="Fedra Sans Pro Book" panose="020B04030400000200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tutor-in@yandex.ru" TargetMode="External"/><Relationship Id="rId2" Type="http://schemas.openxmlformats.org/officeDocument/2006/relationships/hyperlink" Target="http://tutorin.ru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6;p3">
            <a:extLst>
              <a:ext uri="{FF2B5EF4-FFF2-40B4-BE49-F238E27FC236}">
                <a16:creationId xmlns:a16="http://schemas.microsoft.com/office/drawing/2014/main" id="{BEBA08EE-62A4-4FA7-AB06-F2F781126BFA}"/>
              </a:ext>
            </a:extLst>
          </p:cNvPr>
          <p:cNvSpPr txBox="1"/>
          <p:nvPr/>
        </p:nvSpPr>
        <p:spPr>
          <a:xfrm>
            <a:off x="1197142" y="3164306"/>
            <a:ext cx="10094495" cy="1648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6BB"/>
              </a:buClr>
              <a:buSzPts val="2400"/>
              <a:buFont typeface="Arial"/>
              <a:buNone/>
            </a:pPr>
            <a:r>
              <a:rPr lang="ru-RU" sz="4000" b="1" dirty="0">
                <a:solidFill>
                  <a:srgbClr val="255979"/>
                </a:solidFill>
                <a:ea typeface="Arial"/>
                <a:cs typeface="Arial"/>
                <a:sym typeface="Arial"/>
              </a:rPr>
              <a:t>Заявка на открытие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6BB"/>
              </a:buClr>
              <a:buSzPts val="2400"/>
              <a:buFont typeface="Arial"/>
              <a:buNone/>
            </a:pPr>
            <a:r>
              <a:rPr lang="ru-RU" sz="4000" b="1">
                <a:solidFill>
                  <a:srgbClr val="255979"/>
                </a:solidFill>
                <a:ea typeface="Arial"/>
                <a:cs typeface="Arial"/>
                <a:sym typeface="Arial"/>
              </a:rPr>
              <a:t>регионального </a:t>
            </a:r>
            <a:r>
              <a:rPr lang="ru-RU" sz="4000" b="1" dirty="0">
                <a:solidFill>
                  <a:srgbClr val="255979"/>
                </a:solidFill>
                <a:ea typeface="Arial"/>
                <a:cs typeface="Arial"/>
                <a:sym typeface="Arial"/>
              </a:rPr>
              <a:t>отделения </a:t>
            </a:r>
            <a:r>
              <a:rPr lang="ru-RU" sz="4000" b="1">
                <a:solidFill>
                  <a:srgbClr val="255979"/>
                </a:solidFill>
                <a:ea typeface="Arial"/>
                <a:cs typeface="Arial"/>
                <a:sym typeface="Arial"/>
              </a:rPr>
              <a:t>МТА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6BB"/>
              </a:buClr>
              <a:buSzPts val="2400"/>
              <a:buFont typeface="Arial"/>
              <a:buNone/>
            </a:pPr>
            <a:r>
              <a:rPr lang="ru-RU" sz="4000" b="1">
                <a:solidFill>
                  <a:srgbClr val="255979"/>
                </a:solidFill>
                <a:ea typeface="Arial"/>
                <a:cs typeface="Arial"/>
                <a:sym typeface="Arial"/>
              </a:rPr>
              <a:t>в </a:t>
            </a:r>
            <a:r>
              <a:rPr lang="ru-RU" sz="4000" b="1">
                <a:solidFill>
                  <a:srgbClr val="255979"/>
                </a:solidFill>
                <a:cs typeface="Arial"/>
                <a:sym typeface="Arial"/>
              </a:rPr>
              <a:t>Ярославской </a:t>
            </a:r>
            <a:r>
              <a:rPr lang="ru-RU" sz="4000" b="1" dirty="0">
                <a:solidFill>
                  <a:srgbClr val="255979"/>
                </a:solidFill>
                <a:cs typeface="Arial"/>
                <a:sym typeface="Arial"/>
              </a:rPr>
              <a:t>области </a:t>
            </a:r>
            <a:endParaRPr lang="ru-RU" sz="4000" b="1" dirty="0">
              <a:solidFill>
                <a:srgbClr val="255979"/>
              </a:solidFill>
            </a:endParaRPr>
          </a:p>
        </p:txBody>
      </p:sp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E253079A-058D-45C8-802D-C8DC2C2027B6}"/>
              </a:ext>
            </a:extLst>
          </p:cNvPr>
          <p:cNvSpPr txBox="1"/>
          <p:nvPr/>
        </p:nvSpPr>
        <p:spPr>
          <a:xfrm>
            <a:off x="3946359" y="5184274"/>
            <a:ext cx="7911965" cy="98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ru-RU" sz="1600" i="1" dirty="0">
                <a:solidFill>
                  <a:srgbClr val="255979"/>
                </a:solidFill>
                <a:cs typeface="Times New Roman" pitchFamily="18" charset="0"/>
              </a:rPr>
              <a:t>Тихомирова Ольга Вячеславовна, </a:t>
            </a:r>
            <a:r>
              <a:rPr lang="ru-RU" sz="1600" i="1" dirty="0" err="1">
                <a:solidFill>
                  <a:srgbClr val="255979"/>
                </a:solidFill>
                <a:cs typeface="Times New Roman" pitchFamily="18" charset="0"/>
              </a:rPr>
              <a:t>к.п.н</a:t>
            </a:r>
            <a:r>
              <a:rPr lang="ru-RU" sz="1600" i="1" dirty="0">
                <a:solidFill>
                  <a:srgbClr val="255979"/>
                </a:solidFill>
                <a:cs typeface="Times New Roman" pitchFamily="18" charset="0"/>
              </a:rPr>
              <a:t>., </a:t>
            </a:r>
          </a:p>
          <a:p>
            <a:pPr algn="r"/>
            <a:r>
              <a:rPr lang="ru-RU" sz="1600" i="1" dirty="0">
                <a:solidFill>
                  <a:srgbClr val="255979"/>
                </a:solidFill>
                <a:cs typeface="Times New Roman" pitchFamily="18" charset="0"/>
              </a:rPr>
              <a:t>руководитель тьюторского центра  непрерывного педагогического образования «Тьютор</a:t>
            </a:r>
            <a:r>
              <a:rPr lang="en-US" sz="1600" i="1" dirty="0">
                <a:solidFill>
                  <a:srgbClr val="255979"/>
                </a:solidFill>
                <a:cs typeface="Times New Roman" pitchFamily="18" charset="0"/>
              </a:rPr>
              <a:t>In</a:t>
            </a:r>
            <a:r>
              <a:rPr lang="ru-RU" sz="1600" i="1" dirty="0">
                <a:solidFill>
                  <a:srgbClr val="255979"/>
                </a:solidFill>
                <a:cs typeface="Times New Roman" pitchFamily="18" charset="0"/>
              </a:rPr>
              <a:t>» НМЦ ЯГПУ им. </a:t>
            </a:r>
            <a:r>
              <a:rPr lang="ru-RU" sz="1600" i="1" dirty="0" err="1">
                <a:solidFill>
                  <a:srgbClr val="255979"/>
                </a:solidFill>
                <a:cs typeface="Times New Roman" pitchFamily="18" charset="0"/>
              </a:rPr>
              <a:t>К.Д.Ушинского</a:t>
            </a:r>
            <a:endParaRPr lang="ru-RU" sz="1600" i="1" dirty="0">
              <a:solidFill>
                <a:srgbClr val="255979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89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8335879" cy="72373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Члены МТА в Ярославской области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FDBE042-2A28-C904-B2EB-917E9EDB4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3854" y="2131805"/>
            <a:ext cx="9036698" cy="2767263"/>
          </a:xfrm>
        </p:spPr>
        <p:txBody>
          <a:bodyPr/>
          <a:lstStyle/>
          <a:p>
            <a:pPr marL="186262" indent="0">
              <a:buNone/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Кривунь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Мария</a:t>
            </a:r>
          </a:p>
          <a:p>
            <a:pPr marL="186262" indent="0">
              <a:buNone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ППП "Тьюторское сопровождение в образовательной и социальной сферах", 2014 г., ППК "Технологическая школа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инструменты реализации принципа индивидуализации образовательного процесса", 2014 г., ППК "Тьюторское сопровождение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стажировочной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деятельности образовательной организации", 2015 г., ППК "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открытом образовательном пространстве: «забота о себе» и построение индивидуальной образовательной программы", 2017 г., ППК "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открытом образовательном пространстве: идея и реализация функции посредничества", 2018 г., ППК "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открытом образовательном пространстве: образовательная ситуация и тьюторская деятельность", 2019 г. Член МТА с 2015 г.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85BC4A-2355-B21A-783E-13B4281DFD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4" b="17342"/>
          <a:stretch/>
        </p:blipFill>
        <p:spPr>
          <a:xfrm>
            <a:off x="825927" y="913987"/>
            <a:ext cx="1465970" cy="15524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2531665" y="826380"/>
            <a:ext cx="7989951" cy="130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>
              <a:buNone/>
            </a:pPr>
            <a:r>
              <a:rPr lang="ru-RU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Егорова Полина</a:t>
            </a:r>
          </a:p>
          <a:p>
            <a:pPr marL="186262" indent="0">
              <a:buNone/>
            </a:pPr>
            <a:r>
              <a:rPr lang="ru-RU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магистратура «</a:t>
            </a:r>
            <a:r>
              <a:rPr lang="ru-RU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Тьюторство</a:t>
            </a:r>
            <a:r>
              <a:rPr lang="ru-RU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общем и профессиональном образовании» 2023 г., сертификат </a:t>
            </a:r>
            <a:r>
              <a:rPr lang="ru-RU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ПрЭСТО</a:t>
            </a:r>
            <a:r>
              <a:rPr lang="ru-RU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тьютора деятельностных проб. Член МТА с 2024 г.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B3770B27-D7F6-9521-51C6-0290B6697228}"/>
              </a:ext>
            </a:extLst>
          </p:cNvPr>
          <p:cNvSpPr txBox="1">
            <a:spLocks/>
          </p:cNvSpPr>
          <p:nvPr/>
        </p:nvSpPr>
        <p:spPr>
          <a:xfrm>
            <a:off x="2683042" y="5183271"/>
            <a:ext cx="9277328" cy="1429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>
              <a:buNone/>
            </a:pPr>
            <a:r>
              <a:rPr lang="ru-RU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Тихомирова Ольга, </a:t>
            </a:r>
            <a:r>
              <a:rPr lang="ru-RU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к.п.н</a:t>
            </a:r>
            <a:r>
              <a:rPr lang="ru-RU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86262" indent="0">
              <a:buNone/>
            </a:pPr>
            <a:r>
              <a:rPr lang="ru-RU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ППК «Тьюторское сопровождение индивидуально-ориентированного профессионального развития педагогических кадров», 2021 г., ППП «Тьютор профессионального самоопределения и индивидуальных карьерных программ», 2023 г. Член МТА с 2015 г.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7CA5EB-A0ED-AC5A-2EA3-EF45F68C4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7983" r="7781" b="34737"/>
          <a:stretch/>
        </p:blipFill>
        <p:spPr>
          <a:xfrm>
            <a:off x="611473" y="2686051"/>
            <a:ext cx="1865724" cy="18348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DA8F40-DCF2-5B7D-8C92-489DE53470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" b="16964"/>
          <a:stretch/>
        </p:blipFill>
        <p:spPr>
          <a:xfrm>
            <a:off x="676032" y="4968085"/>
            <a:ext cx="1736605" cy="17654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363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64796574"/>
              </p:ext>
            </p:extLst>
          </p:nvPr>
        </p:nvGraphicFramePr>
        <p:xfrm>
          <a:off x="274318" y="1065228"/>
          <a:ext cx="11703119" cy="5734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ая выноска 11"/>
          <p:cNvSpPr/>
          <p:nvPr/>
        </p:nvSpPr>
        <p:spPr>
          <a:xfrm>
            <a:off x="274319" y="5476227"/>
            <a:ext cx="3523287" cy="1213440"/>
          </a:xfrm>
          <a:prstGeom prst="wedgeRectCallout">
            <a:avLst>
              <a:gd name="adj1" fmla="val -10170"/>
              <a:gd name="adj2" fmla="val -99880"/>
            </a:avLst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Определены качества тьютора педагога</a:t>
            </a:r>
          </a:p>
          <a:p>
            <a:pPr algn="ctr"/>
            <a:r>
              <a:rPr lang="ru-RU" sz="1400" dirty="0"/>
              <a:t>Подобраны инструменты ТС</a:t>
            </a:r>
          </a:p>
          <a:p>
            <a:pPr algn="ctr"/>
            <a:r>
              <a:rPr lang="ru-RU" sz="1400" dirty="0"/>
              <a:t>Разработана и апробирована модель ТС педагога в общеобразовательной организации</a:t>
            </a: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1285085" y="1065228"/>
            <a:ext cx="3067396" cy="1213656"/>
          </a:xfrm>
          <a:prstGeom prst="wedgeRectCallout">
            <a:avLst>
              <a:gd name="adj1" fmla="val -9040"/>
              <a:gd name="adj2" fmla="val 108624"/>
            </a:avLst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Определено пространство тьюторской деятельности в ДПО </a:t>
            </a:r>
          </a:p>
          <a:p>
            <a:pPr algn="ctr"/>
            <a:r>
              <a:rPr lang="ru-RU" sz="1400" dirty="0"/>
              <a:t>Разработаны и апробированы муниципальные модели ТС педагога </a:t>
            </a: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3913984" y="5426132"/>
            <a:ext cx="4044468" cy="1263535"/>
          </a:xfrm>
          <a:prstGeom prst="wedgeRectCallout">
            <a:avLst>
              <a:gd name="adj1" fmla="val -31642"/>
              <a:gd name="adj2" fmla="val -94992"/>
            </a:avLst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Заключены соглашения ИРО-МР. Определены задачи и функции  участников ТС (регион ТЦ–муниципалитет МТК - школа) </a:t>
            </a:r>
          </a:p>
          <a:p>
            <a:pPr algn="ctr"/>
            <a:r>
              <a:rPr lang="ru-RU" sz="1400" dirty="0"/>
              <a:t>Создана тьюторская сеть</a:t>
            </a:r>
          </a:p>
          <a:p>
            <a:pPr algn="ctr"/>
            <a:r>
              <a:rPr lang="ru-RU" sz="1400" dirty="0"/>
              <a:t>Подготовлено 50 тьюторов для учителей НОО</a:t>
            </a: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8169005" y="5362037"/>
            <a:ext cx="3263729" cy="1327630"/>
          </a:xfrm>
          <a:prstGeom prst="wedgeRectCallout">
            <a:avLst>
              <a:gd name="adj1" fmla="val -14663"/>
              <a:gd name="adj2" fmla="val -93523"/>
            </a:avLst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Разработана и принято Положение о ТЦ, Положения о МТК, введены в ЭК руководителей позиции по ИППР и ИОМ  педагогов</a:t>
            </a:r>
          </a:p>
        </p:txBody>
      </p:sp>
      <p:sp>
        <p:nvSpPr>
          <p:cNvPr id="5" name="Прямоугольная выноска 14">
            <a:extLst>
              <a:ext uri="{FF2B5EF4-FFF2-40B4-BE49-F238E27FC236}">
                <a16:creationId xmlns:a16="http://schemas.microsoft.com/office/drawing/2014/main" id="{E3915DA4-4276-DD8B-07DB-E49F3C580217}"/>
              </a:ext>
            </a:extLst>
          </p:cNvPr>
          <p:cNvSpPr/>
          <p:nvPr/>
        </p:nvSpPr>
        <p:spPr>
          <a:xfrm>
            <a:off x="4727276" y="1065228"/>
            <a:ext cx="3112245" cy="1327630"/>
          </a:xfrm>
          <a:prstGeom prst="wedgeRectCallout">
            <a:avLst>
              <a:gd name="adj1" fmla="val 21454"/>
              <a:gd name="adj2" fmla="val 99507"/>
            </a:avLst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Разработана и реализована концепция ТС педагогов ШНОР  и ШНСУ: апробирована  модель ТС учителей в ПОС </a:t>
            </a:r>
          </a:p>
          <a:p>
            <a:pPr algn="ctr"/>
            <a:r>
              <a:rPr lang="ru-RU" sz="1400" dirty="0"/>
              <a:t>Подготовлено 50 тьюторов для учителей ШНСУ</a:t>
            </a:r>
          </a:p>
        </p:txBody>
      </p:sp>
      <p:sp>
        <p:nvSpPr>
          <p:cNvPr id="6" name="Прямоугольная выноска 14">
            <a:extLst>
              <a:ext uri="{FF2B5EF4-FFF2-40B4-BE49-F238E27FC236}">
                <a16:creationId xmlns:a16="http://schemas.microsoft.com/office/drawing/2014/main" id="{BDF5991A-C226-5E1D-B6E4-F38BC90BA01C}"/>
              </a:ext>
            </a:extLst>
          </p:cNvPr>
          <p:cNvSpPr/>
          <p:nvPr/>
        </p:nvSpPr>
        <p:spPr>
          <a:xfrm>
            <a:off x="8442997" y="1107888"/>
            <a:ext cx="3402092" cy="1327630"/>
          </a:xfrm>
          <a:prstGeom prst="wedgeRectCallout">
            <a:avLst>
              <a:gd name="adj1" fmla="val 34957"/>
              <a:gd name="adj2" fmla="val 97240"/>
            </a:avLst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/>
              <a:t>Нормативная база Тьюторского  Центра ЯГПУ им. К.Д. Ушинского, модели ТС будущих и молодых педагогов, подготовлено 30 тьюторов, Положения о ТК </a:t>
            </a:r>
          </a:p>
        </p:txBody>
      </p: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46A0D677-907C-9E6E-EDED-02A6B8419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Региональная политика поддержки </a:t>
            </a:r>
            <a:r>
              <a:rPr lang="ru-RU" sz="3200" b="1" kern="1200" dirty="0" err="1">
                <a:solidFill>
                  <a:srgbClr val="255979"/>
                </a:solidFill>
                <a:latin typeface="+mn-lt"/>
              </a:rPr>
              <a:t>тьюторства</a:t>
            </a:r>
            <a:endParaRPr lang="ru-RU" sz="3200" b="1" kern="1200" dirty="0">
              <a:solidFill>
                <a:srgbClr val="25597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916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Институции </a:t>
            </a:r>
            <a:r>
              <a:rPr lang="ru-RU" sz="3200" b="1" kern="1200" dirty="0" err="1">
                <a:solidFill>
                  <a:srgbClr val="255979"/>
                </a:solidFill>
                <a:latin typeface="+mn-lt"/>
              </a:rPr>
              <a:t>тьюторства</a:t>
            </a: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 в ЯО 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62382" y="901953"/>
            <a:ext cx="11776911" cy="997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>
              <a:buNone/>
            </a:pPr>
            <a:r>
              <a:rPr lang="ru-RU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Тьюторский центр непрерывного педагогического образования «Тьютор</a:t>
            </a:r>
            <a:r>
              <a:rPr lang="en-US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In»</a:t>
            </a:r>
            <a:r>
              <a:rPr lang="ru-RU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ЯГПУ им. К.Д. Ушинского </a:t>
            </a:r>
            <a:r>
              <a:rPr lang="ru-RU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</a:p>
          <a:p>
            <a:pPr marL="186262" indent="0">
              <a:buNone/>
            </a:pPr>
            <a:r>
              <a:rPr lang="ru-RU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Партнеры ТЦ на основе соглашений  с ЯГПУ им. К.Д. Ушинского по организации тьюторского сопровождения педагогов, включая будущих (студентов) и педагогически направленных школьников (соглашения с МОУО, школами, ММС)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7F2F95-D404-FE5A-F1EC-5DC6D86D2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379" y="2137045"/>
            <a:ext cx="8171484" cy="459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69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Левая круглая скобка 22">
            <a:extLst>
              <a:ext uri="{FF2B5EF4-FFF2-40B4-BE49-F238E27FC236}">
                <a16:creationId xmlns:a16="http://schemas.microsoft.com/office/drawing/2014/main" id="{193CA49D-D8F7-3168-CE58-653EF6F95925}"/>
              </a:ext>
            </a:extLst>
          </p:cNvPr>
          <p:cNvSpPr/>
          <p:nvPr/>
        </p:nvSpPr>
        <p:spPr>
          <a:xfrm rot="5400000">
            <a:off x="3745307" y="-1505948"/>
            <a:ext cx="594605" cy="4632159"/>
          </a:xfrm>
          <a:prstGeom prst="leftBracket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anchor="ctr"/>
          <a:lstStyle/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Сопровождение поступления в ЯГПУ</a:t>
            </a: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4" name="Левая круглая скобка 23">
            <a:extLst>
              <a:ext uri="{FF2B5EF4-FFF2-40B4-BE49-F238E27FC236}">
                <a16:creationId xmlns:a16="http://schemas.microsoft.com/office/drawing/2014/main" id="{CE3C2E47-F53D-42BF-B993-74493ED34840}"/>
              </a:ext>
            </a:extLst>
          </p:cNvPr>
          <p:cNvSpPr/>
          <p:nvPr/>
        </p:nvSpPr>
        <p:spPr>
          <a:xfrm rot="5400000">
            <a:off x="8300025" y="-1381408"/>
            <a:ext cx="623159" cy="4385512"/>
          </a:xfrm>
          <a:prstGeom prst="leftBracket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anchor="ctr"/>
          <a:lstStyle/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Сопровождение перехода к профессиональной деятельности</a:t>
            </a: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228C96-370B-6E64-0F01-85D5F4AB7650}"/>
              </a:ext>
            </a:extLst>
          </p:cNvPr>
          <p:cNvSpPr/>
          <p:nvPr/>
        </p:nvSpPr>
        <p:spPr>
          <a:xfrm>
            <a:off x="1022351" y="986367"/>
            <a:ext cx="2870200" cy="1377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Тьюторское сопровождение школьника (оптация)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753BF4-955D-B801-EA9E-CDD70C30B464}"/>
              </a:ext>
            </a:extLst>
          </p:cNvPr>
          <p:cNvSpPr txBox="1"/>
          <p:nvPr/>
        </p:nvSpPr>
        <p:spPr>
          <a:xfrm>
            <a:off x="3337985" y="65618"/>
            <a:ext cx="5725583" cy="369332"/>
          </a:xfrm>
          <a:prstGeom prst="rect">
            <a:avLst/>
          </a:prstGeom>
          <a:solidFill>
            <a:srgbClr val="002060"/>
          </a:solidFill>
        </p:spPr>
        <p:txBody>
          <a:bodyPr>
            <a:spAutoFit/>
          </a:bodyPr>
          <a:lstStyle/>
          <a:p>
            <a:pPr defTabSz="914377">
              <a:defRPr/>
            </a:pPr>
            <a:r>
              <a:rPr lang="ru-RU" dirty="0">
                <a:solidFill>
                  <a:schemeClr val="bg1"/>
                </a:solidFill>
                <a:latin typeface="Calibri" panose="020F0502020204030204"/>
              </a:rPr>
              <a:t>Схема сопровождения будущего и молодого педагога </a:t>
            </a:r>
          </a:p>
        </p:txBody>
      </p:sp>
      <p:sp>
        <p:nvSpPr>
          <p:cNvPr id="6" name="Левая круглая скобка 5">
            <a:extLst>
              <a:ext uri="{FF2B5EF4-FFF2-40B4-BE49-F238E27FC236}">
                <a16:creationId xmlns:a16="http://schemas.microsoft.com/office/drawing/2014/main" id="{BA113C05-3779-2492-F565-FE1FF116BFD9}"/>
              </a:ext>
            </a:extLst>
          </p:cNvPr>
          <p:cNvSpPr/>
          <p:nvPr/>
        </p:nvSpPr>
        <p:spPr>
          <a:xfrm>
            <a:off x="787401" y="1534585"/>
            <a:ext cx="300567" cy="1773767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63FBF62-A841-397E-DED9-2F72EE84467B}"/>
              </a:ext>
            </a:extLst>
          </p:cNvPr>
          <p:cNvSpPr/>
          <p:nvPr/>
        </p:nvSpPr>
        <p:spPr>
          <a:xfrm>
            <a:off x="1087967" y="2616201"/>
            <a:ext cx="2870200" cy="13843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ДООП «Траектория мечты» (модуль для 10-11 классов)/</a:t>
            </a:r>
          </a:p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Школа вожатых и проч.</a:t>
            </a:r>
            <a:r>
              <a:rPr lang="ru-RU" sz="1600" dirty="0">
                <a:solidFill>
                  <a:prstClr val="white"/>
                </a:solidFill>
              </a:rPr>
              <a:t>»</a:t>
            </a:r>
          </a:p>
        </p:txBody>
      </p:sp>
      <p:sp>
        <p:nvSpPr>
          <p:cNvPr id="8" name="Левая круглая скобка 7">
            <a:extLst>
              <a:ext uri="{FF2B5EF4-FFF2-40B4-BE49-F238E27FC236}">
                <a16:creationId xmlns:a16="http://schemas.microsoft.com/office/drawing/2014/main" id="{26213339-6156-F91C-A6DA-67345BE8B31C}"/>
              </a:ext>
            </a:extLst>
          </p:cNvPr>
          <p:cNvSpPr/>
          <p:nvPr/>
        </p:nvSpPr>
        <p:spPr>
          <a:xfrm>
            <a:off x="787401" y="3786717"/>
            <a:ext cx="300567" cy="1380067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00D5319-B6D2-9933-40E7-3B870CF4C412}"/>
              </a:ext>
            </a:extLst>
          </p:cNvPr>
          <p:cNvSpPr/>
          <p:nvPr/>
        </p:nvSpPr>
        <p:spPr>
          <a:xfrm>
            <a:off x="1087967" y="4207934"/>
            <a:ext cx="2870200" cy="1373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П</a:t>
            </a:r>
            <a:r>
              <a:rPr lang="ru-RU" sz="1600" dirty="0" err="1">
                <a:solidFill>
                  <a:prstClr val="black"/>
                </a:solidFill>
              </a:rPr>
              <a:t>одготовка</a:t>
            </a:r>
            <a:r>
              <a:rPr lang="ru-RU" sz="1600" dirty="0">
                <a:solidFill>
                  <a:prstClr val="black"/>
                </a:solidFill>
              </a:rPr>
              <a:t>  тьюторов ОО (ППК) и реализация  УММ ДООП (со-бытийные встречи, пробы и рефлексивные практики)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10" name="Левая круглая скобка 9">
            <a:extLst>
              <a:ext uri="{FF2B5EF4-FFF2-40B4-BE49-F238E27FC236}">
                <a16:creationId xmlns:a16="http://schemas.microsoft.com/office/drawing/2014/main" id="{8A1B7ED2-0AC8-2CCC-F49C-6DEE36E503FB}"/>
              </a:ext>
            </a:extLst>
          </p:cNvPr>
          <p:cNvSpPr/>
          <p:nvPr/>
        </p:nvSpPr>
        <p:spPr>
          <a:xfrm>
            <a:off x="330868" y="1211177"/>
            <a:ext cx="691816" cy="5297907"/>
          </a:xfrm>
          <a:prstGeom prst="leftBracket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Сопровождение тьюторов через ППК, ГО</a:t>
            </a: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45B7799-94D5-B5EC-B455-B498CE745CA0}"/>
              </a:ext>
            </a:extLst>
          </p:cNvPr>
          <p:cNvSpPr/>
          <p:nvPr/>
        </p:nvSpPr>
        <p:spPr>
          <a:xfrm>
            <a:off x="1056218" y="5770034"/>
            <a:ext cx="2901949" cy="9207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Индивидуальный учебный проект по педагогике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Левая круглая скобка 11">
            <a:extLst>
              <a:ext uri="{FF2B5EF4-FFF2-40B4-BE49-F238E27FC236}">
                <a16:creationId xmlns:a16="http://schemas.microsoft.com/office/drawing/2014/main" id="{F23941FA-F914-CF0D-55B9-D260E66159FB}"/>
              </a:ext>
            </a:extLst>
          </p:cNvPr>
          <p:cNvSpPr/>
          <p:nvPr/>
        </p:nvSpPr>
        <p:spPr>
          <a:xfrm>
            <a:off x="787401" y="5418667"/>
            <a:ext cx="300567" cy="838200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D7F7159-B54F-0139-9768-D30E274F96AB}"/>
              </a:ext>
            </a:extLst>
          </p:cNvPr>
          <p:cNvSpPr/>
          <p:nvPr/>
        </p:nvSpPr>
        <p:spPr>
          <a:xfrm>
            <a:off x="4631267" y="1035051"/>
            <a:ext cx="3039533" cy="13779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Тьюторское сопровождение выпускника школы – студента ЯГПУ (</a:t>
            </a:r>
            <a:r>
              <a:rPr lang="ru-RU" dirty="0" err="1">
                <a:solidFill>
                  <a:prstClr val="black"/>
                </a:solidFill>
              </a:rPr>
              <a:t>проф.подготовка</a:t>
            </a:r>
            <a:r>
              <a:rPr lang="ru-RU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4A664FB-BA59-0E54-474B-956929D01BB8}"/>
              </a:ext>
            </a:extLst>
          </p:cNvPr>
          <p:cNvSpPr/>
          <p:nvPr/>
        </p:nvSpPr>
        <p:spPr>
          <a:xfrm>
            <a:off x="4665134" y="2616201"/>
            <a:ext cx="3039533" cy="1377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ДООП «Траектория мечты» (модуль для студентов)/</a:t>
            </a:r>
            <a:endParaRPr lang="ru-RU" sz="1600" dirty="0">
              <a:solidFill>
                <a:prstClr val="white"/>
              </a:solidFill>
            </a:endParaRPr>
          </a:p>
          <a:p>
            <a:pPr algn="ctr" defTabSz="914377">
              <a:defRPr/>
            </a:pPr>
            <a:r>
              <a:rPr lang="ru-RU" sz="1600" dirty="0">
                <a:solidFill>
                  <a:schemeClr val="tx1"/>
                </a:solidFill>
              </a:rPr>
              <a:t>Уч. практики/ Проф. пробы..</a:t>
            </a:r>
          </a:p>
        </p:txBody>
      </p:sp>
      <p:sp>
        <p:nvSpPr>
          <p:cNvPr id="15" name="Левая круглая скобка 14">
            <a:extLst>
              <a:ext uri="{FF2B5EF4-FFF2-40B4-BE49-F238E27FC236}">
                <a16:creationId xmlns:a16="http://schemas.microsoft.com/office/drawing/2014/main" id="{1AE26D8E-E524-4942-99CD-46DC230AC660}"/>
              </a:ext>
            </a:extLst>
          </p:cNvPr>
          <p:cNvSpPr/>
          <p:nvPr/>
        </p:nvSpPr>
        <p:spPr>
          <a:xfrm>
            <a:off x="4379385" y="1608667"/>
            <a:ext cx="300567" cy="1775884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DF0EC6-B3CC-DB5F-C1B6-5D92ABDBFB89}"/>
              </a:ext>
            </a:extLst>
          </p:cNvPr>
          <p:cNvSpPr/>
          <p:nvPr/>
        </p:nvSpPr>
        <p:spPr>
          <a:xfrm>
            <a:off x="4605867" y="4182534"/>
            <a:ext cx="3155951" cy="1373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Подготовка тьюторов университета (ППК) и реализация  УММ ДООП (со-бытийные встречи, пробы и рефлексивные практики)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17" name="Левая круглая скобка 16">
            <a:extLst>
              <a:ext uri="{FF2B5EF4-FFF2-40B4-BE49-F238E27FC236}">
                <a16:creationId xmlns:a16="http://schemas.microsoft.com/office/drawing/2014/main" id="{4FD0D54E-319B-569F-BA1A-75AF1CB974F3}"/>
              </a:ext>
            </a:extLst>
          </p:cNvPr>
          <p:cNvSpPr/>
          <p:nvPr/>
        </p:nvSpPr>
        <p:spPr>
          <a:xfrm>
            <a:off x="4356101" y="3657600"/>
            <a:ext cx="300567" cy="1509184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607511B-7FCC-259E-11C8-486942574CAE}"/>
              </a:ext>
            </a:extLst>
          </p:cNvPr>
          <p:cNvSpPr/>
          <p:nvPr/>
        </p:nvSpPr>
        <p:spPr>
          <a:xfrm>
            <a:off x="4633384" y="5746751"/>
            <a:ext cx="3158067" cy="9969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Портфолио студента </a:t>
            </a:r>
          </a:p>
        </p:txBody>
      </p:sp>
      <p:sp>
        <p:nvSpPr>
          <p:cNvPr id="21" name="Левая круглая скобка 20">
            <a:extLst>
              <a:ext uri="{FF2B5EF4-FFF2-40B4-BE49-F238E27FC236}">
                <a16:creationId xmlns:a16="http://schemas.microsoft.com/office/drawing/2014/main" id="{4881E091-E173-3B59-5E5C-EF7D5DBFA76C}"/>
              </a:ext>
            </a:extLst>
          </p:cNvPr>
          <p:cNvSpPr/>
          <p:nvPr/>
        </p:nvSpPr>
        <p:spPr>
          <a:xfrm>
            <a:off x="4356101" y="5439834"/>
            <a:ext cx="249767" cy="1113367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2E3BB1D-7DD1-2C3F-63F6-6517AB421389}"/>
              </a:ext>
            </a:extLst>
          </p:cNvPr>
          <p:cNvSpPr/>
          <p:nvPr/>
        </p:nvSpPr>
        <p:spPr>
          <a:xfrm>
            <a:off x="8153400" y="1043518"/>
            <a:ext cx="3208867" cy="13779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Тьюторское сопровождение выпускника ЯГПУ –молодого учителя (</a:t>
            </a:r>
            <a:r>
              <a:rPr lang="ru-RU" dirty="0" err="1">
                <a:solidFill>
                  <a:prstClr val="black"/>
                </a:solidFill>
              </a:rPr>
              <a:t>проф.адаптация</a:t>
            </a:r>
            <a:r>
              <a:rPr lang="ru-RU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737D0A1-C8BE-8CC1-3BEC-ADB8E59B0271}"/>
              </a:ext>
            </a:extLst>
          </p:cNvPr>
          <p:cNvSpPr/>
          <p:nvPr/>
        </p:nvSpPr>
        <p:spPr>
          <a:xfrm>
            <a:off x="8183034" y="4165600"/>
            <a:ext cx="3215217" cy="1373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П</a:t>
            </a:r>
            <a:r>
              <a:rPr lang="ru-RU" sz="1600" dirty="0" err="1">
                <a:solidFill>
                  <a:prstClr val="black"/>
                </a:solidFill>
              </a:rPr>
              <a:t>одготовка</a:t>
            </a:r>
            <a:r>
              <a:rPr lang="ru-RU" sz="1600" dirty="0">
                <a:solidFill>
                  <a:prstClr val="black"/>
                </a:solidFill>
              </a:rPr>
              <a:t> муниципальных тьюторов к работе с молодыми педагогами (ППК) </a:t>
            </a:r>
          </a:p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Сопровождение ГО в ПОС 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1FC64F2-C047-C51B-C78A-48A8D40C345D}"/>
              </a:ext>
            </a:extLst>
          </p:cNvPr>
          <p:cNvSpPr/>
          <p:nvPr/>
        </p:nvSpPr>
        <p:spPr>
          <a:xfrm>
            <a:off x="8140701" y="2580218"/>
            <a:ext cx="3257551" cy="13737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sz="1600" dirty="0">
                <a:solidFill>
                  <a:prstClr val="black"/>
                </a:solidFill>
              </a:rPr>
              <a:t>Горизонтальное обучение в профессиональных обучающихся сообществах 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24713A5-1B25-B109-9FAD-B44DECB35F9F}"/>
              </a:ext>
            </a:extLst>
          </p:cNvPr>
          <p:cNvSpPr/>
          <p:nvPr/>
        </p:nvSpPr>
        <p:spPr>
          <a:xfrm>
            <a:off x="8183034" y="5710767"/>
            <a:ext cx="3215217" cy="10223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Индивидуальный план профессионального развития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Левая круглая скобка 28">
            <a:extLst>
              <a:ext uri="{FF2B5EF4-FFF2-40B4-BE49-F238E27FC236}">
                <a16:creationId xmlns:a16="http://schemas.microsoft.com/office/drawing/2014/main" id="{AFEAB5CF-69E9-965A-546A-CE897EAB7098}"/>
              </a:ext>
            </a:extLst>
          </p:cNvPr>
          <p:cNvSpPr/>
          <p:nvPr/>
        </p:nvSpPr>
        <p:spPr>
          <a:xfrm flipH="1">
            <a:off x="11398917" y="1299411"/>
            <a:ext cx="578519" cy="5097912"/>
          </a:xfrm>
          <a:prstGeom prst="leftBracket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anchor="ctr"/>
          <a:lstStyle/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r>
              <a:rPr lang="ru-RU" dirty="0">
                <a:solidFill>
                  <a:prstClr val="black"/>
                </a:solidFill>
              </a:rPr>
              <a:t>Сопровождение тьюторов и педагогов в ППК и ГО</a:t>
            </a: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  <a:p>
            <a:pPr algn="ctr" defTabSz="914377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0" name="Левая круглая скобка 29">
            <a:extLst>
              <a:ext uri="{FF2B5EF4-FFF2-40B4-BE49-F238E27FC236}">
                <a16:creationId xmlns:a16="http://schemas.microsoft.com/office/drawing/2014/main" id="{07485268-C5B2-AD80-BD5F-CB8FC92E1712}"/>
              </a:ext>
            </a:extLst>
          </p:cNvPr>
          <p:cNvSpPr/>
          <p:nvPr/>
        </p:nvSpPr>
        <p:spPr>
          <a:xfrm>
            <a:off x="7874001" y="1606551"/>
            <a:ext cx="300567" cy="1773767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Левая круглая скобка 30">
            <a:extLst>
              <a:ext uri="{FF2B5EF4-FFF2-40B4-BE49-F238E27FC236}">
                <a16:creationId xmlns:a16="http://schemas.microsoft.com/office/drawing/2014/main" id="{DE06E3DA-B5EC-C98C-D293-E53D0EA29658}"/>
              </a:ext>
            </a:extLst>
          </p:cNvPr>
          <p:cNvSpPr/>
          <p:nvPr/>
        </p:nvSpPr>
        <p:spPr>
          <a:xfrm>
            <a:off x="7880351" y="3691467"/>
            <a:ext cx="300567" cy="1608667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Левая круглая скобка 31">
            <a:extLst>
              <a:ext uri="{FF2B5EF4-FFF2-40B4-BE49-F238E27FC236}">
                <a16:creationId xmlns:a16="http://schemas.microsoft.com/office/drawing/2014/main" id="{DA2FB0F1-5191-A94E-AF1E-306C556143DE}"/>
              </a:ext>
            </a:extLst>
          </p:cNvPr>
          <p:cNvSpPr/>
          <p:nvPr/>
        </p:nvSpPr>
        <p:spPr>
          <a:xfrm>
            <a:off x="7899401" y="5439834"/>
            <a:ext cx="300567" cy="1113367"/>
          </a:xfrm>
          <a:prstGeom prst="leftBracke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377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9A3D9971-77D1-9B21-F7B7-DFDD6D73A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72373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Сертифицированные объекты экспертизы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5805237" y="2021305"/>
            <a:ext cx="5889457" cy="261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 algn="ctr">
              <a:buNone/>
            </a:pPr>
            <a:r>
              <a:rPr lang="ru-RU" sz="24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Дополнительная профессиональная программа повышения квалификации в сфере индивидуализации и </a:t>
            </a:r>
            <a:r>
              <a:rPr lang="ru-RU" sz="2400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тьюторства</a:t>
            </a:r>
            <a:endParaRPr lang="ru-RU" sz="24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6262" indent="0" algn="ctr">
              <a:buNone/>
            </a:pPr>
            <a:r>
              <a:rPr lang="ru-RU" sz="24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«Тьюторское сопровождение педагогов»</a:t>
            </a:r>
          </a:p>
          <a:p>
            <a:pPr marL="186262" indent="0" algn="ctr">
              <a:buNone/>
            </a:pPr>
            <a:endParaRPr lang="ru-RU" sz="24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1A7C9C-E500-9AE4-1E70-BDAC22CB0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67" y="848227"/>
            <a:ext cx="4196064" cy="597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3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Обучение и популяризация тьюторской деятельности  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415090" y="1074610"/>
            <a:ext cx="11273590" cy="558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Магистерская программа 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000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Тьюторство</a:t>
            </a: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общем и профессиональном образовании» (реализуется на базе ЯГПУ им. К.Д. Ушинского с  2014 г., выпускники - 42 чел.)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Программы учебных дисциплин в магистратуре 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000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Тьюторство</a:t>
            </a: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воспитательном процессе» (реализуется с 2023 г.)  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Программы учебных практик, реализуемых средствами тьюторского сопровождения 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Бакалавриат  -  2 программы, магистратура – 1 программа 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Дополнительная профессиональная программа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«Тьюторское сопровождение педагогов» (на базе ЯГПУ им. К.Д. Ушинского обучились за период 2023-2024 г. более 50 педагогов)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Дополнительная общеобразовательная общеразвивающая программа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«Шаги к учителю будущего» для студентов ВО и СПО педагогического профиля по присвоению тьюторской позиции педагога </a:t>
            </a:r>
          </a:p>
        </p:txBody>
      </p:sp>
    </p:spTree>
    <p:extLst>
      <p:ext uri="{BB962C8B-B14F-4D97-AF65-F5344CB8AC3E}">
        <p14:creationId xmlns:p14="http://schemas.microsoft.com/office/powerpoint/2010/main" val="63742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637295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Исследования в области </a:t>
            </a:r>
            <a:r>
              <a:rPr lang="ru-RU" sz="3200" b="1" kern="1200" dirty="0" err="1">
                <a:solidFill>
                  <a:srgbClr val="255979"/>
                </a:solidFill>
                <a:latin typeface="+mn-lt"/>
              </a:rPr>
              <a:t>тьюторства</a:t>
            </a:r>
            <a:endParaRPr lang="ru-RU" sz="3200" b="1" kern="1200" dirty="0">
              <a:solidFill>
                <a:srgbClr val="255979"/>
              </a:solidFill>
              <a:latin typeface="+mn-lt"/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475247" y="761789"/>
            <a:ext cx="11543298" cy="603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Исследования в рамках ФИП «Структурно-функциональная модель тьюторского сопровождения будущих и молодых педагогов в системе непрерывного профессионального образования»</a:t>
            </a: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Исследование условий индивидуализации общего образования и допрофессиональной подготовки школьников (ДППШ) в контексте непрерывности педагогического образования (влияние тьюторского сопровождения на становление антропологических взглядов педагогически направленных школьников)  </a:t>
            </a: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Исследование условий индивидуализации и персонализации ВО и ДПО в контексте непрерывности педагогического образования (готовность обучающихся педагогов к профессиональному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самопроектированию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Мониторинг востребованности тьюторского сопровождения и индивидуализации профессионального образования педагогов </a:t>
            </a:r>
            <a:endParaRPr lang="ru-RU" sz="200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Персональные исследования</a:t>
            </a: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Уровень общей осведомленности педагогов об индивидуализации и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тьюторстве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Формирование личностно-профессионального самоопределения школьников средствами тьюторского сопровождения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buNone/>
              <a:tabLst>
                <a:tab pos="180340" algn="l"/>
              </a:tabLs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Формирование тьюторской позиции у магистрантов в процессе профессионального образования в области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тьюторства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49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Публикации в области </a:t>
            </a:r>
            <a:r>
              <a:rPr lang="ru-RU" sz="3200" b="1" kern="1200" dirty="0" err="1">
                <a:solidFill>
                  <a:srgbClr val="255979"/>
                </a:solidFill>
                <a:latin typeface="+mn-lt"/>
              </a:rPr>
              <a:t>тьюторства</a:t>
            </a:r>
            <a:endParaRPr lang="ru-RU" sz="3200" b="1" kern="1200" dirty="0">
              <a:solidFill>
                <a:srgbClr val="255979"/>
              </a:solidFill>
              <a:latin typeface="+mn-lt"/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645695" y="1056563"/>
            <a:ext cx="11018921" cy="558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15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Статьи в ведущих рецензируемых научных журналах и изданиях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ВАК, </a:t>
            </a:r>
            <a:r>
              <a:rPr lang="en-US" sz="2400" b="0" dirty="0">
                <a:solidFill>
                  <a:srgbClr val="2A2D35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 of Science) 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Монографии, главы в коллективных монографиях – 15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Учебно-методические пособия – 9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Прочие публикации (статьи РИНЦ) –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более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6262" indent="0">
              <a:buNone/>
            </a:pPr>
            <a:endParaRPr lang="ru-RU" sz="20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351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Сайт Тьютор</a:t>
            </a:r>
            <a:r>
              <a:rPr lang="en-US" sz="3200" b="1" kern="1200" dirty="0">
                <a:solidFill>
                  <a:srgbClr val="255979"/>
                </a:solidFill>
                <a:latin typeface="+mn-lt"/>
              </a:rPr>
              <a:t>In</a:t>
            </a: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:</a:t>
            </a:r>
            <a:br>
              <a:rPr lang="ru-RU" sz="3200" b="1" kern="1200" dirty="0">
                <a:solidFill>
                  <a:srgbClr val="255979"/>
                </a:solidFill>
                <a:latin typeface="+mn-lt"/>
              </a:rPr>
            </a:b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ресурс информального образования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9D342D-4BC3-5498-012F-79656AC5E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30" y="1129275"/>
            <a:ext cx="8043111" cy="560423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692537B-8730-0022-96DD-326543582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133" y="3384278"/>
            <a:ext cx="1855829" cy="185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980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Рисунок 3">
            <a:extLst>
              <a:ext uri="{FF2B5EF4-FFF2-40B4-BE49-F238E27FC236}">
                <a16:creationId xmlns:a16="http://schemas.microsoft.com/office/drawing/2014/main" id="{778910B1-826C-ECAA-590C-118B96546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86" y="1003367"/>
            <a:ext cx="4775052" cy="302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D58D8E-98A9-8CD1-5C09-72CD53CE5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514" y="0"/>
            <a:ext cx="10515600" cy="1325600"/>
          </a:xfrm>
        </p:spPr>
        <p:txBody>
          <a:bodyPr>
            <a:normAutofit/>
          </a:bodyPr>
          <a:lstStyle/>
          <a:p>
            <a:pPr algn="ctr">
              <a:buClr>
                <a:srgbClr val="1656BB"/>
              </a:buClr>
              <a:buSzPts val="2400"/>
              <a:defRPr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Тьюторская НЕконференция: </a:t>
            </a:r>
            <a:br>
              <a:rPr lang="ru-RU" sz="3200" b="1" kern="1200" dirty="0">
                <a:solidFill>
                  <a:srgbClr val="255979"/>
                </a:solidFill>
                <a:latin typeface="+mn-lt"/>
              </a:rPr>
            </a:br>
            <a:r>
              <a:rPr sz="3200" b="1" kern="1200" dirty="0" err="1">
                <a:solidFill>
                  <a:srgbClr val="255979"/>
                </a:solidFill>
                <a:latin typeface="+mn-lt"/>
              </a:rPr>
              <a:t>Со-Бытийное</a:t>
            </a:r>
            <a:r>
              <a:rPr sz="3200" b="1" kern="1200" dirty="0">
                <a:solidFill>
                  <a:srgbClr val="255979"/>
                </a:solidFill>
                <a:latin typeface="+mn-lt"/>
              </a:rPr>
              <a:t> пространство инициатив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F0491554-B9CB-FA50-6C6B-819141B4F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0978" y="4457700"/>
            <a:ext cx="4457701" cy="1725140"/>
          </a:xfrm>
        </p:spPr>
        <p:txBody>
          <a:bodyPr/>
          <a:lstStyle/>
          <a:p>
            <a:pPr marL="186262" indent="0" algn="ctr">
              <a:buNone/>
            </a:pPr>
            <a:r>
              <a:rPr lang="ru-RU" sz="1800" b="1" kern="1200" dirty="0">
                <a:solidFill>
                  <a:srgbClr val="255979"/>
                </a:solidFill>
                <a:latin typeface="+mn-lt"/>
              </a:rPr>
              <a:t>2025 </a:t>
            </a:r>
          </a:p>
          <a:p>
            <a:pPr marL="186262" indent="0" algn="ctr">
              <a:buNone/>
            </a:pPr>
            <a:r>
              <a:rPr lang="ru-RU" sz="1800" b="1" kern="1200" dirty="0">
                <a:solidFill>
                  <a:srgbClr val="255979"/>
                </a:solidFill>
                <a:latin typeface="+mn-lt"/>
              </a:rPr>
              <a:t>26-28 февраля</a:t>
            </a:r>
          </a:p>
          <a:p>
            <a:pPr marL="186262" indent="0" algn="ctr">
              <a:buNone/>
            </a:pPr>
            <a:r>
              <a:rPr lang="ru-RU" sz="1800" b="1" kern="1200" dirty="0">
                <a:solidFill>
                  <a:srgbClr val="255979"/>
                </a:solidFill>
                <a:latin typeface="+mn-lt"/>
              </a:rPr>
              <a:t>Тьюторская НЕконференция </a:t>
            </a:r>
          </a:p>
          <a:p>
            <a:pPr marL="186262" indent="0" algn="ctr">
              <a:buNone/>
            </a:pPr>
            <a:r>
              <a:rPr lang="ru-RU" sz="1800" b="1" kern="1200" dirty="0">
                <a:solidFill>
                  <a:srgbClr val="255979"/>
                </a:solidFill>
                <a:latin typeface="+mn-lt"/>
              </a:rPr>
              <a:t>«Вход в самообразование» </a:t>
            </a:r>
            <a:endParaRPr lang="ru-RU" dirty="0"/>
          </a:p>
        </p:txBody>
      </p:sp>
      <p:pic>
        <p:nvPicPr>
          <p:cNvPr id="30723" name="Рисунок 4">
            <a:extLst>
              <a:ext uri="{FF2B5EF4-FFF2-40B4-BE49-F238E27FC236}">
                <a16:creationId xmlns:a16="http://schemas.microsoft.com/office/drawing/2014/main" id="{22BF708F-C91B-9955-E5C8-C044A9F28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4446" r="7994" b="2"/>
          <a:stretch>
            <a:fillRect/>
          </a:stretch>
        </p:blipFill>
        <p:spPr bwMode="auto">
          <a:xfrm>
            <a:off x="46567" y="1509185"/>
            <a:ext cx="5928345" cy="321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0">
            <a:extLst>
              <a:ext uri="{FF2B5EF4-FFF2-40B4-BE49-F238E27FC236}">
                <a16:creationId xmlns:a16="http://schemas.microsoft.com/office/drawing/2014/main" id="{5DA24C39-B243-A033-DF94-8ADF47EE2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66" y="4722395"/>
            <a:ext cx="1776327" cy="177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C64D2FA-D6D9-DB2D-97A0-DDE5326528C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7" t="21299" r="4784" b="12151"/>
          <a:stretch/>
        </p:blipFill>
        <p:spPr>
          <a:xfrm>
            <a:off x="2443103" y="4207824"/>
            <a:ext cx="4159842" cy="21470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004D8D-86C5-99C7-35B0-5CB0C4FB9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35" y="3788946"/>
            <a:ext cx="7361223" cy="2792885"/>
          </a:xfrm>
          <a:prstGeom prst="rect">
            <a:avLst/>
          </a:prstGeom>
        </p:spPr>
      </p:pic>
      <p:pic>
        <p:nvPicPr>
          <p:cNvPr id="33795" name="Рисунок 7">
            <a:extLst>
              <a:ext uri="{FF2B5EF4-FFF2-40B4-BE49-F238E27FC236}">
                <a16:creationId xmlns:a16="http://schemas.microsoft.com/office/drawing/2014/main" id="{285A326D-B846-17D7-7C30-720B44AB8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" r="1067"/>
          <a:stretch>
            <a:fillRect/>
          </a:stretch>
        </p:blipFill>
        <p:spPr bwMode="auto">
          <a:xfrm>
            <a:off x="335326" y="1932796"/>
            <a:ext cx="4453383" cy="279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F29DC-C1B4-48DE-0BF3-E85AA9A72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26" y="93124"/>
            <a:ext cx="10515600" cy="1325600"/>
          </a:xfrm>
        </p:spPr>
        <p:txBody>
          <a:bodyPr/>
          <a:lstStyle/>
          <a:p>
            <a:pPr algn="ctr">
              <a:buClr>
                <a:srgbClr val="1656BB"/>
              </a:buClr>
              <a:buSzPts val="2400"/>
              <a:defRPr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Образовательное со-бытие «От тьюторанта …»:</a:t>
            </a:r>
            <a:br>
              <a:rPr lang="ru-RU" sz="3200" b="1" kern="1200" dirty="0">
                <a:solidFill>
                  <a:srgbClr val="255979"/>
                </a:solidFill>
                <a:latin typeface="+mn-lt"/>
              </a:rPr>
            </a:br>
            <a:r>
              <a:rPr sz="3200" b="1" kern="1200" dirty="0" err="1">
                <a:solidFill>
                  <a:srgbClr val="255979"/>
                </a:solidFill>
                <a:latin typeface="+mn-lt"/>
              </a:rPr>
              <a:t>Со-Бытийное</a:t>
            </a:r>
            <a:r>
              <a:rPr sz="3200" b="1" kern="1200" dirty="0">
                <a:solidFill>
                  <a:srgbClr val="255979"/>
                </a:solidFill>
                <a:latin typeface="+mn-lt"/>
              </a:rPr>
              <a:t> </a:t>
            </a:r>
            <a:r>
              <a:rPr sz="3200" b="1" kern="1200" dirty="0" err="1">
                <a:solidFill>
                  <a:srgbClr val="255979"/>
                </a:solidFill>
                <a:latin typeface="+mn-lt"/>
              </a:rPr>
              <a:t>пространство</a:t>
            </a: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 </a:t>
            </a:r>
            <a:r>
              <a:rPr sz="3200" b="1" kern="1200" dirty="0" err="1">
                <a:solidFill>
                  <a:srgbClr val="255979"/>
                </a:solidFill>
                <a:latin typeface="+mn-lt"/>
              </a:rPr>
              <a:t>педагогических</a:t>
            </a:r>
            <a:r>
              <a:rPr sz="3200" b="1" kern="1200" dirty="0">
                <a:solidFill>
                  <a:srgbClr val="255979"/>
                </a:solidFill>
                <a:latin typeface="+mn-lt"/>
              </a:rPr>
              <a:t> проб</a:t>
            </a:r>
          </a:p>
        </p:txBody>
      </p:sp>
      <p:sp>
        <p:nvSpPr>
          <p:cNvPr id="33798" name="Объект 1">
            <a:extLst>
              <a:ext uri="{FF2B5EF4-FFF2-40B4-BE49-F238E27FC236}">
                <a16:creationId xmlns:a16="http://schemas.microsoft.com/office/drawing/2014/main" id="{CACA8494-EBD5-6E48-1A9B-0F326D49A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476" y="2173289"/>
            <a:ext cx="3539735" cy="137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2133" dirty="0"/>
              <a:t>«Проба-вопрос»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133" dirty="0"/>
              <a:t>«Проба-со-действие»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133" dirty="0"/>
              <a:t>«Проба-самодействие»</a:t>
            </a:r>
          </a:p>
          <a:p>
            <a:pPr>
              <a:buFont typeface="Arial" panose="020B0604020202020204" pitchFamily="34" charset="0"/>
              <a:buNone/>
            </a:pPr>
            <a:endParaRPr lang="ru-RU" altLang="ru-RU" sz="1867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22FAF4-C088-D443-C43B-DC0CB899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092" y="1659217"/>
            <a:ext cx="18669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A3D28-6C68-10D1-6344-1CC8A5FB4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48"/>
            <a:ext cx="10515600" cy="1325600"/>
          </a:xfrm>
        </p:spPr>
        <p:txBody>
          <a:bodyPr/>
          <a:lstStyle/>
          <a:p>
            <a:pPr>
              <a:defRPr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Школа тьютора: </a:t>
            </a:r>
            <a:br>
              <a:rPr lang="ru-RU" sz="3200" b="1" kern="1200" dirty="0">
                <a:solidFill>
                  <a:srgbClr val="255979"/>
                </a:solidFill>
                <a:latin typeface="+mn-lt"/>
              </a:rPr>
            </a:br>
            <a:r>
              <a:rPr sz="3200" b="1" kern="1200" dirty="0" err="1">
                <a:solidFill>
                  <a:srgbClr val="255979"/>
                </a:solidFill>
                <a:latin typeface="+mn-lt"/>
              </a:rPr>
              <a:t>Со-Бытийное</a:t>
            </a:r>
            <a:r>
              <a:rPr sz="3200" b="1" kern="1200" dirty="0">
                <a:solidFill>
                  <a:srgbClr val="255979"/>
                </a:solidFill>
                <a:latin typeface="+mn-lt"/>
              </a:rPr>
              <a:t> пространство взаимообучения </a:t>
            </a:r>
          </a:p>
        </p:txBody>
      </p:sp>
      <p:pic>
        <p:nvPicPr>
          <p:cNvPr id="34820" name="Рисунок 4">
            <a:extLst>
              <a:ext uri="{FF2B5EF4-FFF2-40B4-BE49-F238E27FC236}">
                <a16:creationId xmlns:a16="http://schemas.microsoft.com/office/drawing/2014/main" id="{0CA2AE4A-8CD0-1431-C37F-C9DBA89A8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39" y="1625799"/>
            <a:ext cx="5679350" cy="26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2">
            <a:extLst>
              <a:ext uri="{FF2B5EF4-FFF2-40B4-BE49-F238E27FC236}">
                <a16:creationId xmlns:a16="http://schemas.microsoft.com/office/drawing/2014/main" id="{1A09B0F4-5080-ACDB-DB9E-A0BCFE0B9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705" y="4881320"/>
            <a:ext cx="1634067" cy="163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Рисунок 6">
            <a:extLst>
              <a:ext uri="{FF2B5EF4-FFF2-40B4-BE49-F238E27FC236}">
                <a16:creationId xmlns:a16="http://schemas.microsoft.com/office/drawing/2014/main" id="{3CE15851-338D-6B27-24EF-803D09D3B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49" y="2008153"/>
            <a:ext cx="4184512" cy="23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7">
            <a:extLst>
              <a:ext uri="{FF2B5EF4-FFF2-40B4-BE49-F238E27FC236}">
                <a16:creationId xmlns:a16="http://schemas.microsoft.com/office/drawing/2014/main" id="{ECE2DB00-CAC5-844C-1720-3EF3B23EE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49" y="4266635"/>
            <a:ext cx="48958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/>
              <a:t>Супервизия тьюторских практик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9CE404-005D-C314-83B4-150C0858C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34" y="4464621"/>
            <a:ext cx="6922168" cy="2159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Проекты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348916" y="833979"/>
            <a:ext cx="8355931" cy="596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Инновационный образовательный проект федеральной площадки Министерства науки «Структурно-функциональная модель тьюторского сопровождения будущих и молодых педагогов в системе непрерывного профессионального образования»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Концептуальная идея проекта: непрерывность образования субъекта обеспечивается его готовностью к саморазвитию, которая может быть поддержана средствами тьюторского сопровождения на разных этапах профессионализации, как базового субъективного процесса 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Участники: организации ВО, СПО, ДПО, общеобразовательные организации (14 организаций ЯО)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«Университет в школе»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Цель: создание образовательного пространства со-бытийных встреч школьников, студентов и преподавателей  </a:t>
            </a:r>
          </a:p>
          <a:p>
            <a:pPr marL="186262" indent="0">
              <a:buNone/>
            </a:pPr>
            <a:r>
              <a:rPr lang="ru-RU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Альманах  «Методический портфель тьютора»</a:t>
            </a:r>
          </a:p>
          <a:p>
            <a:pPr marL="186262" indent="0">
              <a:buNone/>
            </a:pP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Предназначение:  возможность представления своих практик, разработок  тьюторами, педагогами с тьюторской позицией, </a:t>
            </a:r>
            <a:r>
              <a:rPr lang="ru-RU" sz="2000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тьюторантами</a:t>
            </a:r>
            <a:r>
              <a:rPr lang="ru-RU" sz="20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педагогически ориентированными школьниками </a:t>
            </a:r>
          </a:p>
          <a:p>
            <a:pPr marL="186262" indent="0">
              <a:buNone/>
            </a:pPr>
            <a:endParaRPr lang="ru-RU" sz="20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13E1C7-5252-3EEB-D5B2-50E0882FBB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1" t="50790" r="28530" b="9298"/>
          <a:stretch/>
        </p:blipFill>
        <p:spPr>
          <a:xfrm>
            <a:off x="8722013" y="4211054"/>
            <a:ext cx="3121071" cy="24484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587121-5233-1EF3-7202-89FB52BC0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05" y="1552074"/>
            <a:ext cx="3136025" cy="23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25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Вхождение в проекты МТА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3407E0B-669E-F3F2-6384-FE69D33D6677}"/>
              </a:ext>
            </a:extLst>
          </p:cNvPr>
          <p:cNvSpPr txBox="1">
            <a:spLocks/>
          </p:cNvSpPr>
          <p:nvPr/>
        </p:nvSpPr>
        <p:spPr>
          <a:xfrm>
            <a:off x="391026" y="860258"/>
            <a:ext cx="11189369" cy="587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Fedra Sans Pro Book" panose="020B0403040000020004" pitchFamily="34" charset="0"/>
                <a:ea typeface="Fedra Sans Pro Book" panose="020B0403040000020004" pitchFamily="34" charset="0"/>
                <a:cs typeface="Arial"/>
                <a:sym typeface="Arial"/>
              </a:defRPr>
            </a:lvl1pPr>
            <a:lvl2pPr marL="1219170" marR="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6262" indent="0" algn="ctr">
              <a:buNone/>
            </a:pPr>
            <a:r>
              <a:rPr lang="ru-RU" sz="22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Участие в стратегических проектах МТА</a:t>
            </a:r>
          </a:p>
          <a:p>
            <a:pPr marL="186262" indent="0">
              <a:buNone/>
            </a:pPr>
            <a:r>
              <a:rPr lang="ru-RU" sz="22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«Проектный офис»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Кривунь</a:t>
            </a: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Мария – член команды проектного офиса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Тихомирова Ольга – инициатор проекта </a:t>
            </a:r>
            <a:r>
              <a:rPr lang="ru-RU" sz="22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«Живая библиотека» (</a:t>
            </a: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рамках деятельности проектного офиса)</a:t>
            </a:r>
          </a:p>
          <a:p>
            <a:pPr marL="186262" indent="0">
              <a:buNone/>
            </a:pPr>
            <a:r>
              <a:rPr lang="ru-RU" sz="2200" b="1" dirty="0"/>
              <a:t>«Партнёрство через гранты»</a:t>
            </a:r>
            <a:endParaRPr lang="ru-RU" sz="22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Тихомирова Ольга – член команды проекта </a:t>
            </a:r>
            <a:r>
              <a:rPr lang="ru-RU" sz="2200" b="1" dirty="0"/>
              <a:t>«Сетевая модель персонализированного неформального образования обучающихся психолого-педагогических классов «От истории педагогики - к педагогу будущего»</a:t>
            </a:r>
            <a:endParaRPr lang="ru-RU" sz="22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6262" indent="0" algn="ctr">
              <a:buNone/>
            </a:pPr>
            <a:r>
              <a:rPr lang="ru-RU" sz="22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Тьюторская конференция в Москве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Тихомирова Ольга – мастерская  (2022 г.)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Тихомирова Ольга, </a:t>
            </a:r>
            <a:r>
              <a:rPr lang="ru-RU" sz="2200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Кривунь</a:t>
            </a:r>
            <a:r>
              <a:rPr lang="ru-RU" sz="2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Мария – публикации в сборнике конференции (2022 г., 2023 г.)</a:t>
            </a:r>
          </a:p>
          <a:p>
            <a:pPr marL="186262" indent="0">
              <a:buNone/>
            </a:pPr>
            <a:endParaRPr lang="ru-RU" sz="24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6262" indent="0">
              <a:buNone/>
            </a:pPr>
            <a:endParaRPr lang="ru-RU" sz="20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73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D09D786-FF2C-1A6D-1BFF-F2F0E8B6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16" y="124494"/>
            <a:ext cx="9851858" cy="880143"/>
          </a:xfrm>
        </p:spPr>
        <p:txBody>
          <a:bodyPr/>
          <a:lstStyle/>
          <a:p>
            <a:pPr algn="ctr">
              <a:lnSpc>
                <a:spcPct val="100000"/>
              </a:lnSpc>
              <a:buClr>
                <a:srgbClr val="1656BB"/>
              </a:buClr>
              <a:buSzPts val="2400"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Страница на сайте МТА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25C15C-ACE8-0357-F445-AFA267D2B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16" y="1056498"/>
            <a:ext cx="6043003" cy="557290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C862181-2B31-F98B-BB59-BEF6BB57F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797" y="286652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287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DD9F74-264D-2660-FD35-AEFC39BEBECD}"/>
              </a:ext>
            </a:extLst>
          </p:cNvPr>
          <p:cNvSpPr txBox="1"/>
          <p:nvPr/>
        </p:nvSpPr>
        <p:spPr>
          <a:xfrm>
            <a:off x="848226" y="5523132"/>
            <a:ext cx="9456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rgbClr val="00458E"/>
                </a:solidFill>
                <a:cs typeface="Arial" charset="0"/>
                <a:hlinkClick r:id="rId2"/>
              </a:rPr>
              <a:t>http://tutorin.ru/</a:t>
            </a:r>
            <a:r>
              <a:rPr lang="en-US" sz="2400" b="1" dirty="0">
                <a:solidFill>
                  <a:srgbClr val="00458E"/>
                </a:solidFill>
                <a:cs typeface="Arial" charset="0"/>
              </a:rPr>
              <a:t> </a:t>
            </a:r>
            <a:b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cs typeface="Arial" charset="0"/>
                <a:hlinkClick r:id="rId3"/>
              </a:rPr>
              <a:t>tutor-in@yandex.ru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 </a:t>
            </a:r>
            <a:endParaRPr lang="ru-RU" sz="1867" b="1" dirty="0">
              <a:solidFill>
                <a:schemeClr val="tx2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E205C086-43F5-F3C8-FE5A-75359DA1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54" y="142541"/>
            <a:ext cx="10515600" cy="699918"/>
          </a:xfrm>
        </p:spPr>
        <p:txBody>
          <a:bodyPr/>
          <a:lstStyle/>
          <a:p>
            <a:pPr>
              <a:defRPr/>
            </a:pPr>
            <a:r>
              <a:rPr lang="ru-RU" sz="3200" b="1" kern="1200" dirty="0">
                <a:solidFill>
                  <a:srgbClr val="255979"/>
                </a:solidFill>
                <a:latin typeface="+mn-lt"/>
              </a:rPr>
              <a:t>Свобода учиться – учителю </a:t>
            </a:r>
            <a:endParaRPr sz="3200" b="1" kern="1200" dirty="0">
              <a:solidFill>
                <a:srgbClr val="255979"/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1C2667-303F-581C-38B7-E9B648B94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249" y="1334868"/>
            <a:ext cx="5741068" cy="382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ППК преподавателей_1" id="{3450F8FA-84A1-3146-9D6E-DB5C41DC3CCC}" vid="{B7565AA1-0DC7-9948-A4AC-F0E0F385BF36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1273</Words>
  <Application>Microsoft Office PowerPoint</Application>
  <PresentationFormat>Широкоэкранный</PresentationFormat>
  <Paragraphs>146</Paragraphs>
  <Slides>17</Slides>
  <Notes>13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Calibri</vt:lpstr>
      <vt:lpstr>Fedra Sans Pro Book</vt:lpstr>
      <vt:lpstr>Times New Roman</vt:lpstr>
      <vt:lpstr>Wingdings</vt:lpstr>
      <vt:lpstr>Тема Office</vt:lpstr>
      <vt:lpstr>Simple Light</vt:lpstr>
      <vt:lpstr>Презентация PowerPoint</vt:lpstr>
      <vt:lpstr>Члены МТА в Ярославской области</vt:lpstr>
      <vt:lpstr>Региональная политика поддержки тьюторства</vt:lpstr>
      <vt:lpstr>Институции тьюторства в ЯО </vt:lpstr>
      <vt:lpstr>Презентация PowerPoint</vt:lpstr>
      <vt:lpstr>Сертифицированные объекты экспертизы</vt:lpstr>
      <vt:lpstr>Обучение и популяризация тьюторской деятельности  </vt:lpstr>
      <vt:lpstr>Исследования в области тьюторства</vt:lpstr>
      <vt:lpstr>Публикации в области тьюторства</vt:lpstr>
      <vt:lpstr>Сайт ТьюторIn: ресурс информального образования</vt:lpstr>
      <vt:lpstr>Тьюторская НЕконференция:  Со-Бытийное пространство инициатив</vt:lpstr>
      <vt:lpstr>Образовательное со-бытие «От тьюторанта …»: Со-Бытийное пространство педагогических проб</vt:lpstr>
      <vt:lpstr>Школа тьютора:  Со-Бытийное пространство взаимообучения </vt:lpstr>
      <vt:lpstr>Проекты</vt:lpstr>
      <vt:lpstr>Вхождение в проекты МТА</vt:lpstr>
      <vt:lpstr>Страница на сайте МТА</vt:lpstr>
      <vt:lpstr>Свобода учиться – учителю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Докладчик</dc:creator>
  <cp:lastModifiedBy>Ольга Тихомирова</cp:lastModifiedBy>
  <cp:revision>42</cp:revision>
  <dcterms:created xsi:type="dcterms:W3CDTF">2022-06-23T15:24:15Z</dcterms:created>
  <dcterms:modified xsi:type="dcterms:W3CDTF">2024-08-06T17:43:48Z</dcterms:modified>
</cp:coreProperties>
</file>