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83" r:id="rId4"/>
    <p:sldId id="284" r:id="rId5"/>
    <p:sldId id="285" r:id="rId6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84" d="100"/>
          <a:sy n="84" d="100"/>
        </p:scale>
        <p:origin x="3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5049343346446165"/>
          <c:y val="2.8687635712711382E-2"/>
          <c:w val="0.39731030081119345"/>
          <c:h val="0.906284084021948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  <a:alpha val="29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2A0C9E5-55B0-4BEA-83CE-4F79AF854EAC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1D292AFC-4899-492B-B71B-ACAA9C2E7487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1542B51-026A-4FE9-8C3F-93B8B7D1ADE8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72009F80-29DD-4C7A-8D8D-9C73F60CAA3D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B5E6957-F5A1-46AD-8E73-8EDBD160B544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C7336DD9-A0F8-4A81-B47B-7BF2707A6D8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9CE7A5C-8027-4F84-8878-5EB9CDA7408E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7B52982A-E86D-4C86-B4E3-324A5674A9BD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D22A303-16EE-4F54-9F96-FF246C3CD22D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459901EF-733D-4898-9499-F33C8CEEE6A1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880BAF10-D0C4-4AEB-B643-A36D64B1AB4D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9406DE50-EC37-44E7-AF06-00A6DE0728D7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C0D0CBF0-090F-4664-A4F7-F6E81A7E8691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B7FC8CF4-3AC5-4DC5-B2F4-7A3342FD1208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DD4863B3-3E8D-4E5F-9706-FD65A2B05C20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50B0D596-7606-46D6-A335-55766D69FD1C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54D1A440-7666-44AF-B51E-C2072F4D3162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2EDC39B6-73F8-4E4D-AFF3-BC0480643AC9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75603C4C-7E24-4F88-BCCC-7BB592793C8C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AC8958D7-DDF8-4323-821B-8F9141C66914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F212E963-6192-4173-9C23-20DF848B5959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210ACBD8-8AEE-49CC-989E-6E27A461791E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Не видел выступления докладчиков Первого дня Конференции</c:v>
                </c:pt>
                <c:pt idx="1">
                  <c:v>Проектный офис как формат методического сопровождения образовательных учреждений района</c:v>
                </c:pt>
                <c:pt idx="2">
                  <c:v>Развитие профессиональных компетенций педагогов в сфере организации проектной и исследовательской деятельности обучающихся в условиях методической сети</c:v>
                </c:pt>
                <c:pt idx="3">
                  <c:v>Программа методического сопровождения школ с низкими образовательными результатами: от анализа проблем к комплексному решению</c:v>
                </c:pt>
                <c:pt idx="4">
                  <c:v>Методический мониторинг как практика адресной работы с образовательными учреждениями</c:v>
                </c:pt>
                <c:pt idx="5">
                  <c:v>Выявление и возмещение профессиональных дефицитов молодых педагогов – стратегический проект ОмГПУ</c:v>
                </c:pt>
                <c:pt idx="6">
                  <c:v>Модель методического сопровождения педагогических работников ШНОР как механизм совершенствования качества образовательных результатов</c:v>
                </c:pt>
                <c:pt idx="7">
                  <c:v>Управление развитием инновационного образовательного поведения: кластерный подход</c:v>
                </c:pt>
                <c:pt idx="8">
                  <c:v>Представление результатов исследования "точек роста" методического сопровождения педагогов</c:v>
                </c:pt>
                <c:pt idx="9">
                  <c:v>Обратная связь в образовании</c:v>
                </c:pt>
                <c:pt idx="10">
                  <c:v>Система научно-методического сопровождения педагогических работников и административных кадров Санкт-Петербурга: вектор развития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8.8999999999999996E-2</c:v>
                </c:pt>
                <c:pt idx="1">
                  <c:v>0.214</c:v>
                </c:pt>
                <c:pt idx="2">
                  <c:v>0.17899999999999999</c:v>
                </c:pt>
                <c:pt idx="3">
                  <c:v>0.23200000000000001</c:v>
                </c:pt>
                <c:pt idx="4">
                  <c:v>0.17899999999999999</c:v>
                </c:pt>
                <c:pt idx="5">
                  <c:v>0.19600000000000001</c:v>
                </c:pt>
                <c:pt idx="6">
                  <c:v>0.23200000000000001</c:v>
                </c:pt>
                <c:pt idx="7">
                  <c:v>0.26800000000000002</c:v>
                </c:pt>
                <c:pt idx="8">
                  <c:v>0.19600000000000001</c:v>
                </c:pt>
                <c:pt idx="9">
                  <c:v>0.23200000000000001</c:v>
                </c:pt>
                <c:pt idx="10" formatCode="0%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C4-FC4C-8CA4-80A2C67F7B50}"/>
            </c:ext>
            <c:ext xmlns:c15="http://schemas.microsoft.com/office/drawing/2012/chart" uri="{02D57815-91ED-43cb-92C2-25804820EDAC}">
              <c15:datalabelsRange>
                <c15:f>Лист1!$C$2:$C$12</c15:f>
                <c15:dlblRangeCache>
                  <c:ptCount val="11"/>
                  <c:pt idx="0">
                    <c:v>5</c:v>
                  </c:pt>
                  <c:pt idx="1">
                    <c:v>12</c:v>
                  </c:pt>
                  <c:pt idx="2">
                    <c:v>10</c:v>
                  </c:pt>
                  <c:pt idx="3">
                    <c:v>13</c:v>
                  </c:pt>
                  <c:pt idx="4">
                    <c:v>10</c:v>
                  </c:pt>
                  <c:pt idx="5">
                    <c:v>11</c:v>
                  </c:pt>
                  <c:pt idx="6">
                    <c:v>13</c:v>
                  </c:pt>
                  <c:pt idx="7">
                    <c:v>15</c:v>
                  </c:pt>
                  <c:pt idx="8">
                    <c:v>11</c:v>
                  </c:pt>
                  <c:pt idx="9">
                    <c:v>13</c:v>
                  </c:pt>
                  <c:pt idx="10">
                    <c:v>14</c:v>
                  </c:pt>
                </c15:dlblRangeCache>
              </c15:datalabelsRange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3314736"/>
        <c:axId val="53314176"/>
      </c:barChart>
      <c:catAx>
        <c:axId val="5331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314176"/>
        <c:crosses val="autoZero"/>
        <c:auto val="1"/>
        <c:lblAlgn val="ctr"/>
        <c:lblOffset val="100"/>
        <c:noMultiLvlLbl val="0"/>
      </c:catAx>
      <c:valAx>
        <c:axId val="53314176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31473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4765314969113"/>
          <c:y val="0.15937499019592827"/>
          <c:w val="0.24815883460162028"/>
          <c:h val="0.773355328902846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2">
                <a:lumMod val="50000"/>
                <a:alpha val="39000"/>
              </a:schemeClr>
            </a:solidFill>
            <a:ln>
              <a:solidFill>
                <a:schemeClr val="accent1">
                  <a:alpha val="36000"/>
                </a:schemeClr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F97AF21-65EB-45F6-897E-3A0D9570C793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17C9F80C-0104-4D1D-BA1D-B47ABEC84A33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249DBF9-FE03-40FD-BD78-B833AF0B466F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2E680FA3-4C1C-4F8D-9E2A-7CEFE013C1B0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D755F54-5C0D-4F7B-A7BC-51DD2A4AE962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F8EDDF99-B2B8-4AEB-A1F7-C6EC48ECA684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4EC80F6-E756-4294-A900-C45232585F7C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C91011FC-54CE-4825-865A-32D8254B04F2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769F76D9-AB33-4451-944A-B067638F62BA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469D6407-AFBE-4FF4-92F3-113A57C4577F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9D38225B-BA93-4650-8958-473735B7CFA5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A60F700A-4545-4A95-ADD1-C83A829FA5DE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6322B6A5-7942-42E5-9812-8657BCB65C30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80B4BB8C-2B5D-4FC3-B09F-5BC5C3F5046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B2FCBA2C-D484-4540-A897-98DA1048399A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EB29C224-2FB9-4241-93BA-9BA10152A58F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611F4523-A65F-41D7-BE04-24F6ABB8BDFD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D04CFD00-D401-411C-8C8E-4CDADBEAB574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766B6F14-27A3-489E-B2CC-5C683391FA50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D2FE14DB-BDB6-4016-8774-C5DBE599E4B3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E937C8C4-A3DE-4137-8B89-B98A3046308E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0916C11F-DEDE-4201-B940-8285970E317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B59F3356-20A3-45A9-B9F2-D4A020CD2564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F984A431-2C9B-41B4-AE4C-7B59BC9E37F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FBBAF1C3-D1EC-4057-8605-675BA13262CE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4789F874-DFF5-498D-8815-32DC32A8FB58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9D90C80F-D293-432C-90F5-93E930ED51B6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C2E043A7-CF79-474E-B1B4-F79EC797E1D5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fld id="{BD5C6E65-71C2-4EE1-B68E-531EF1225CAC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CB659D93-5ABC-4AF7-98E8-639098612640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fld id="{6A368060-B7B7-4E16-B011-2D9E023D45BF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2F46E6FF-9A3E-4942-9C72-C0AEE51BE6F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6"/>
                <c:pt idx="0">
                  <c:v>Не видел выступления докладчиков Второго дня Конференции</c:v>
                </c:pt>
                <c:pt idx="1">
                  <c:v>«Большой школьный биологический практикум»</c:v>
                </c:pt>
                <c:pt idx="2">
                  <c:v>Реализация проектов «Цифровой всеобуч», «Познавательный календарь» - способ мотивации профессионального роста педагогов</c:v>
                </c:pt>
                <c:pt idx="3">
                  <c:v>Использование метода проектов на уроках музыки и во внеурочной деятельности в условиях реализации ФГОС НОО</c:v>
                </c:pt>
                <c:pt idx="4">
                  <c:v>Арт-терапия как технология работы со стрессом в педагогическом коллективе образовательных учреждений</c:v>
                </c:pt>
                <c:pt idx="5">
                  <c:v>Педагогический проект «Школа «Живая память»</c:v>
                </c:pt>
                <c:pt idx="6">
                  <c:v>Методический проект «Новый урок» как ресурс профессионального развития педагогов на разных уровнях образования</c:v>
                </c:pt>
                <c:pt idx="7">
                  <c:v>Реализация модели профессионального развития педагогов в условиях цифровой трансформации экосистемы образовательного учреждения: информационно-образовательный сервис «Орион-лайн»</c:v>
                </c:pt>
                <c:pt idx="8">
                  <c:v>Тьюторские технологии методического сопровождения педагогов (ТРЕК)</c:v>
                </c:pt>
                <c:pt idx="9">
                  <c:v>Модель методического сопровождения педагогов для развития компетентности учителя в области духовно-нравственного воспитания</c:v>
                </c:pt>
                <c:pt idx="10">
                  <c:v>Научно-методическое сопровождение профессионального роста учителя начальных классов в области естествознания в региональной системе дополнительного профессионального образования</c:v>
                </c:pt>
                <c:pt idx="11">
                  <c:v>Педагогическая супервизия для учителей, реализующих практику формирования функциональной грамотности школьников</c:v>
                </c:pt>
                <c:pt idx="12">
                  <c:v>Новации в методической работе школы как точка роста и формирования системы наставничества в педагогическом коллективе</c:v>
                </c:pt>
                <c:pt idx="13">
                  <c:v>Международный методический центр «Академия педагогического мастерства: навыки XXI века» как механизм международного взаимодействия, обеспечивающий непрерывное повышение профессионального мастерства учителей в формировании у обучающихся навыков XXI века</c:v>
                </c:pt>
                <c:pt idx="14">
                  <c:v>Возможности методического сопровождения профессионального развития педагогов в соответствии с критически важной целью деятельности организации</c:v>
                </c:pt>
                <c:pt idx="15">
                  <c:v>Единая региональная система научно-методического сопровождения муниципальных методических объединений</c:v>
                </c:pt>
              </c:strCache>
            </c:strRef>
          </c:cat>
          <c:val>
            <c:numRef>
              <c:f>Лист1!$B$2:$B$17</c:f>
              <c:numCache>
                <c:formatCode>0.0%</c:formatCode>
                <c:ptCount val="16"/>
                <c:pt idx="0">
                  <c:v>7.0999999999999994E-2</c:v>
                </c:pt>
                <c:pt idx="1">
                  <c:v>3.5999999999999997E-2</c:v>
                </c:pt>
                <c:pt idx="2">
                  <c:v>0.14299999999999999</c:v>
                </c:pt>
                <c:pt idx="3">
                  <c:v>3.5999999999999997E-2</c:v>
                </c:pt>
                <c:pt idx="4">
                  <c:v>0.161</c:v>
                </c:pt>
                <c:pt idx="5">
                  <c:v>8.8999999999999996E-2</c:v>
                </c:pt>
                <c:pt idx="6">
                  <c:v>0.17899999999999999</c:v>
                </c:pt>
                <c:pt idx="7">
                  <c:v>0.125</c:v>
                </c:pt>
                <c:pt idx="8">
                  <c:v>0.33900000000000002</c:v>
                </c:pt>
                <c:pt idx="9">
                  <c:v>0.161</c:v>
                </c:pt>
                <c:pt idx="10">
                  <c:v>7.0999999999999994E-2</c:v>
                </c:pt>
                <c:pt idx="11">
                  <c:v>0.161</c:v>
                </c:pt>
                <c:pt idx="12">
                  <c:v>0.33900000000000002</c:v>
                </c:pt>
                <c:pt idx="13">
                  <c:v>0.26800000000000002</c:v>
                </c:pt>
                <c:pt idx="14">
                  <c:v>0.17899999999999999</c:v>
                </c:pt>
                <c:pt idx="15">
                  <c:v>0.30399999999999999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ED-674B-B864-E57EE3FEC063}"/>
            </c:ext>
            <c:ext xmlns:c15="http://schemas.microsoft.com/office/drawing/2012/chart" uri="{02D57815-91ED-43cb-92C2-25804820EDAC}">
              <c15:datalabelsRange>
                <c15:f>Лист1!$C$2:$C$17</c15:f>
                <c15:dlblRangeCache>
                  <c:ptCount val="16"/>
                  <c:pt idx="0">
                    <c:v>4</c:v>
                  </c:pt>
                  <c:pt idx="1">
                    <c:v>2</c:v>
                  </c:pt>
                  <c:pt idx="2">
                    <c:v>8</c:v>
                  </c:pt>
                  <c:pt idx="3">
                    <c:v>2</c:v>
                  </c:pt>
                  <c:pt idx="4">
                    <c:v>9</c:v>
                  </c:pt>
                  <c:pt idx="5">
                    <c:v>5</c:v>
                  </c:pt>
                  <c:pt idx="6">
                    <c:v>10</c:v>
                  </c:pt>
                  <c:pt idx="7">
                    <c:v>7</c:v>
                  </c:pt>
                  <c:pt idx="8">
                    <c:v>19</c:v>
                  </c:pt>
                  <c:pt idx="9">
                    <c:v>9</c:v>
                  </c:pt>
                  <c:pt idx="10">
                    <c:v>4</c:v>
                  </c:pt>
                  <c:pt idx="11">
                    <c:v>9</c:v>
                  </c:pt>
                  <c:pt idx="12">
                    <c:v>19</c:v>
                  </c:pt>
                  <c:pt idx="13">
                    <c:v>15</c:v>
                  </c:pt>
                  <c:pt idx="14">
                    <c:v>10</c:v>
                  </c:pt>
                  <c:pt idx="15">
                    <c:v>17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2118112"/>
        <c:axId val="112117552"/>
      </c:barChart>
      <c:catAx>
        <c:axId val="11211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117552"/>
        <c:crosses val="autoZero"/>
        <c:auto val="1"/>
        <c:lblAlgn val="ctr"/>
        <c:lblOffset val="100"/>
        <c:noMultiLvlLbl val="0"/>
      </c:catAx>
      <c:valAx>
        <c:axId val="112117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11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788931632579964"/>
          <c:y val="9.6093744088721456E-2"/>
          <c:w val="0.35556471180770388"/>
          <c:h val="0.831949075298408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2">
                <a:lumMod val="50000"/>
                <a:alpha val="4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64351C35-9B7B-44AC-BEC7-F3FA48AF157A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8BF99CAD-B1E1-429C-B0AA-234DBE3B190F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9D42E15-2788-4E7C-908E-F4A33398AC08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72DB95CA-0506-42F2-897A-9F08A250BE06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776F3324-45DB-40AE-8FEB-33CBE1BE1366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3235856D-4271-4E8F-BE04-EC2ABEB90307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9B2F915-75CC-4AA7-9B1D-48EA6F6C0AA5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569E3E25-1909-4D03-BDC2-0061DFAA625D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0245394B-C1E3-491B-B206-4A20BDD816AE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A69C1070-6E10-4BB8-8326-FEAED5C88332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C3DEF5E5-222F-4769-B508-7E4AAEFB8745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73ACB85E-072C-4157-9F63-4E0BAB8A0A89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FCADB3E5-30F5-4859-B457-2A099D469F3F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69576907-DABB-4CC2-9B70-7320B7059C94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15F1E7CA-7E35-42A6-8E80-6476404D1B90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73FEAE20-13DD-4680-833E-54160AC3896D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3745B0A2-BC9C-44C8-8A1A-C1B3999AA628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A9C76BEE-1DCD-4AC9-A0AB-D33DAD98D1AB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BD86E464-CE57-4285-8492-2C101BE7779D}" type="CELLRANGE">
                      <a:rPr lang="en-US"/>
                      <a:pPr/>
                      <a:t>[ДИАПАЗОН ЯЧЕЕК]</a:t>
                    </a:fld>
                    <a:r>
                      <a:rPr lang="en-US" baseline="0"/>
                      <a:t>; </a:t>
                    </a:r>
                    <a:fld id="{C7C53DA1-CFE0-4146-BB6E-BF9129923960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Не видел выступления докладчиков Третьего дня Конференции</c:v>
                </c:pt>
                <c:pt idx="1">
                  <c:v>Разработка сценариев методического сопровождения педагогов. Интерактивная игра «Генератор инноваций»</c:v>
                </c:pt>
                <c:pt idx="2">
                  <c:v>Методическое сопровождение профессионального обучения в средней школе: проблемы и пути их решения</c:v>
                </c:pt>
                <c:pt idx="3">
                  <c:v>Вызовы цифровой эпохи и методическое сопровождение специалистов по воспитательной работе</c:v>
                </c:pt>
                <c:pt idx="4">
                  <c:v>Районный методический клуб по финансовой грамотности как ресурс профессионального развития педагогов</c:v>
                </c:pt>
                <c:pt idx="5">
                  <c:v>Коучинг как современная технология сопровождения профессиональных сообществ обучающихся педагогов и руководителей образовательных организаций</c:v>
                </c:pt>
                <c:pt idx="6">
                  <c:v>Онлайн-платформа «Цифровые траектории»: пространство возможностей для профессионального развития педагогов</c:v>
                </c:pt>
                <c:pt idx="7">
                  <c:v>Стратегическое планирование как основа работы муниципальной методической службы города Новокузнецка</c:v>
                </c:pt>
                <c:pt idx="8">
                  <c:v>Методическое сопровождение педагогических работников районной системы образования на основе кластерной модели</c:v>
                </c:pt>
                <c:pt idx="9">
                  <c:v>Информационно-методические ресурсы для развития профессиональных компетенций педагогов «Поиск СУТи: “Самокат-Сова -УЛеЙ-ТИЧБУРГ”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0.23200000000000001</c:v>
                </c:pt>
                <c:pt idx="1">
                  <c:v>0.26800000000000002</c:v>
                </c:pt>
                <c:pt idx="2">
                  <c:v>0.125</c:v>
                </c:pt>
                <c:pt idx="3">
                  <c:v>5.3999999999999999E-2</c:v>
                </c:pt>
                <c:pt idx="4">
                  <c:v>7.0999999999999994E-2</c:v>
                </c:pt>
                <c:pt idx="5">
                  <c:v>0.26800000000000002</c:v>
                </c:pt>
                <c:pt idx="6">
                  <c:v>0.17899999999999999</c:v>
                </c:pt>
                <c:pt idx="7">
                  <c:v>8.8999999999999996E-2</c:v>
                </c:pt>
                <c:pt idx="8">
                  <c:v>0.23200000000000001</c:v>
                </c:pt>
                <c:pt idx="9">
                  <c:v>0.32100000000000001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67-EF41-85D3-94B09BC6748D}"/>
            </c:ext>
            <c:ext xmlns:c15="http://schemas.microsoft.com/office/drawing/2012/chart" uri="{02D57815-91ED-43cb-92C2-25804820EDAC}">
              <c15:datalabelsRange>
                <c15:f>Лист1!$C$2:$C$11</c15:f>
                <c15:dlblRangeCache>
                  <c:ptCount val="10"/>
                  <c:pt idx="0">
                    <c:v>13</c:v>
                  </c:pt>
                  <c:pt idx="1">
                    <c:v>15</c:v>
                  </c:pt>
                  <c:pt idx="2">
                    <c:v>7</c:v>
                  </c:pt>
                  <c:pt idx="3">
                    <c:v>3</c:v>
                  </c:pt>
                  <c:pt idx="4">
                    <c:v>4</c:v>
                  </c:pt>
                  <c:pt idx="5">
                    <c:v>15</c:v>
                  </c:pt>
                  <c:pt idx="6">
                    <c:v>10</c:v>
                  </c:pt>
                  <c:pt idx="7">
                    <c:v>5</c:v>
                  </c:pt>
                  <c:pt idx="8">
                    <c:v>13</c:v>
                  </c:pt>
                  <c:pt idx="9">
                    <c:v>18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3314864"/>
        <c:axId val="160090304"/>
      </c:barChart>
      <c:catAx>
        <c:axId val="113314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090304"/>
        <c:crosses val="autoZero"/>
        <c:auto val="1"/>
        <c:lblAlgn val="ctr"/>
        <c:lblOffset val="100"/>
        <c:noMultiLvlLbl val="0"/>
      </c:catAx>
      <c:valAx>
        <c:axId val="160090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31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162C9-F1E4-426A-84F0-1A35ED4B7056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1C18A-5344-4C2F-97BB-C6B5D5A2C7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461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1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10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8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0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9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21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0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07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0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10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ACE5A-8E75-4CB4-BF88-18B766CAEA2D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2A375-EFA2-436A-9A85-EF4A6D19C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45" t="19503" r="1293" b="27363"/>
          <a:stretch/>
        </p:blipFill>
        <p:spPr>
          <a:xfrm>
            <a:off x="600501" y="395785"/>
            <a:ext cx="10948109" cy="446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7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44" t="13137" r="2232" b="18209"/>
          <a:stretch/>
        </p:blipFill>
        <p:spPr>
          <a:xfrm>
            <a:off x="846160" y="600501"/>
            <a:ext cx="10522425" cy="563652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011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158" y="0"/>
            <a:ext cx="117825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7. Укажите выступления ПЕРВОГО дня Конференции, которые Вам наиболее понравились и внесли вклад</a:t>
            </a:r>
          </a:p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Ваше профессиональное развитие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8ED88952-3CFF-CE41-AFE5-BFDF4F1C6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3081088"/>
              </p:ext>
            </p:extLst>
          </p:nvPr>
        </p:nvGraphicFramePr>
        <p:xfrm>
          <a:off x="0" y="1748790"/>
          <a:ext cx="12192001" cy="5109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860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0065"/>
            <a:ext cx="117825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8. Укажите выступления ВТОРОГО дня Конференции, которые Вам наиболее понравились и внесли вклад</a:t>
            </a:r>
          </a:p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Ваше профессиональное развитие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1207695E-85DA-CD41-8CCA-11EF55AF3C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594746"/>
              </p:ext>
            </p:extLst>
          </p:nvPr>
        </p:nvGraphicFramePr>
        <p:xfrm>
          <a:off x="-3886200" y="701578"/>
          <a:ext cx="16444912" cy="615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90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4716" y="0"/>
            <a:ext cx="117825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9. Укажите выступления ТРЕТЬЕГО дня Конференции, которые Вам наиболее понравились и внесли вклад</a:t>
            </a:r>
          </a:p>
          <a:p>
            <a:pPr algn="ctr"/>
            <a:r>
              <a:rPr lang="ru-RU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Ваше профессиональное развитие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6B5630EE-AF9A-1B4C-9B0C-9E6D7E2EF9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256920"/>
              </p:ext>
            </p:extLst>
          </p:nvPr>
        </p:nvGraphicFramePr>
        <p:xfrm>
          <a:off x="-1085851" y="1439333"/>
          <a:ext cx="1392071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102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57</Words>
  <Application>Microsoft Office PowerPoint</Application>
  <PresentationFormat>Широкоэкранный</PresentationFormat>
  <Paragraphs>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fedorchuk</dc:creator>
  <cp:lastModifiedBy>Чуева ЕВ</cp:lastModifiedBy>
  <cp:revision>56</cp:revision>
  <cp:lastPrinted>2021-06-24T13:21:26Z</cp:lastPrinted>
  <dcterms:created xsi:type="dcterms:W3CDTF">2021-06-24T10:11:28Z</dcterms:created>
  <dcterms:modified xsi:type="dcterms:W3CDTF">2021-06-28T09:05:27Z</dcterms:modified>
</cp:coreProperties>
</file>